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4" r:id="rId1"/>
  </p:sldMasterIdLst>
  <p:notesMasterIdLst>
    <p:notesMasterId r:id="rId45"/>
  </p:notesMasterIdLst>
  <p:sldIdLst>
    <p:sldId id="256" r:id="rId2"/>
    <p:sldId id="257" r:id="rId3"/>
    <p:sldId id="258" r:id="rId4"/>
    <p:sldId id="263" r:id="rId5"/>
    <p:sldId id="303" r:id="rId6"/>
    <p:sldId id="259" r:id="rId7"/>
    <p:sldId id="264" r:id="rId8"/>
    <p:sldId id="267" r:id="rId9"/>
    <p:sldId id="272" r:id="rId10"/>
    <p:sldId id="268" r:id="rId11"/>
    <p:sldId id="273" r:id="rId12"/>
    <p:sldId id="270" r:id="rId13"/>
    <p:sldId id="271" r:id="rId14"/>
    <p:sldId id="299" r:id="rId15"/>
    <p:sldId id="294" r:id="rId16"/>
    <p:sldId id="295" r:id="rId17"/>
    <p:sldId id="296" r:id="rId18"/>
    <p:sldId id="305" r:id="rId19"/>
    <p:sldId id="260" r:id="rId20"/>
    <p:sldId id="275" r:id="rId21"/>
    <p:sldId id="276" r:id="rId22"/>
    <p:sldId id="283" r:id="rId23"/>
    <p:sldId id="301" r:id="rId24"/>
    <p:sldId id="284" r:id="rId25"/>
    <p:sldId id="285" r:id="rId26"/>
    <p:sldId id="286" r:id="rId27"/>
    <p:sldId id="306" r:id="rId28"/>
    <p:sldId id="287" r:id="rId29"/>
    <p:sldId id="278" r:id="rId30"/>
    <p:sldId id="289" r:id="rId31"/>
    <p:sldId id="279" r:id="rId32"/>
    <p:sldId id="290" r:id="rId33"/>
    <p:sldId id="298" r:id="rId34"/>
    <p:sldId id="297" r:id="rId35"/>
    <p:sldId id="304" r:id="rId36"/>
    <p:sldId id="302" r:id="rId37"/>
    <p:sldId id="307" r:id="rId38"/>
    <p:sldId id="280" r:id="rId39"/>
    <p:sldId id="291" r:id="rId40"/>
    <p:sldId id="281" r:id="rId41"/>
    <p:sldId id="261" r:id="rId42"/>
    <p:sldId id="293" r:id="rId43"/>
    <p:sldId id="300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4841A-7271-B84C-A9EB-80AA0B4FCE58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65E0B-2591-3F48-BE86-6AAA6FBA2B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55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004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89212" y="963202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000" b="1" dirty="0"/>
              <a:t>ZHU BIN - RE9</a:t>
            </a:r>
            <a:r>
              <a:rPr lang="fr-FR" sz="6000" dirty="0"/>
              <a:t> </a:t>
            </a:r>
            <a:r>
              <a:rPr lang="fr-FR" sz="6000" dirty="0" smtClean="0"/>
              <a:t/>
            </a:r>
            <a:br>
              <a:rPr lang="fr-FR" sz="6000" dirty="0" smtClean="0"/>
            </a:br>
            <a:r>
              <a:rPr lang="en-US" sz="6000" dirty="0"/>
              <a:t>築賓</a:t>
            </a:r>
            <a:r>
              <a:rPr lang="fr-FR" sz="6000" dirty="0"/>
              <a:t> </a:t>
            </a:r>
            <a:r>
              <a:rPr lang="fr-FR" sz="6000" dirty="0" smtClean="0"/>
              <a:t/>
            </a:r>
            <a:br>
              <a:rPr lang="fr-FR" sz="6000" dirty="0" smtClean="0"/>
            </a:br>
            <a:r>
              <a:rPr lang="fr-FR" sz="6000" b="1" dirty="0"/>
              <a:t>Un pont entre 2 mondes </a:t>
            </a:r>
            <a:r>
              <a:rPr lang="fr-FR" b="1" dirty="0"/>
              <a:t>?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38535" y="5465747"/>
            <a:ext cx="8915399" cy="1126283"/>
          </a:xfrm>
        </p:spPr>
        <p:txBody>
          <a:bodyPr>
            <a:normAutofit/>
          </a:bodyPr>
          <a:lstStyle/>
          <a:p>
            <a:pPr algn="r"/>
            <a:r>
              <a:rPr lang="fr-FR" sz="2400" dirty="0" smtClean="0"/>
              <a:t>Dr Alain DESTRIBATS </a:t>
            </a:r>
            <a:r>
              <a:rPr lang="mr-IN" sz="2400" dirty="0" smtClean="0"/>
              <a:t>–</a:t>
            </a:r>
            <a:r>
              <a:rPr lang="fr-FR" sz="2400" dirty="0" smtClean="0"/>
              <a:t> </a:t>
            </a:r>
            <a:r>
              <a:rPr lang="fr-FR" sz="2400" dirty="0" err="1" smtClean="0"/>
              <a:t>Cambo</a:t>
            </a:r>
            <a:r>
              <a:rPr lang="fr-FR" sz="2400" dirty="0" smtClean="0"/>
              <a:t> les Bains</a:t>
            </a:r>
          </a:p>
          <a:p>
            <a:pPr algn="r"/>
            <a:r>
              <a:rPr lang="fr-FR" sz="2400" dirty="0" smtClean="0"/>
              <a:t>ASOFORMEC Bordeaux </a:t>
            </a:r>
            <a:r>
              <a:rPr lang="mr-IN" sz="2400" dirty="0" smtClean="0"/>
              <a:t>–</a:t>
            </a:r>
            <a:r>
              <a:rPr lang="fr-FR" sz="2400" dirty="0" smtClean="0"/>
              <a:t> 09 juin 2018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54215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fr-FR" dirty="0" smtClean="0"/>
              <a:t/>
            </a:r>
            <a:br>
              <a:rPr lang="fr-FR" dirty="0" smtClean="0"/>
            </a:br>
            <a:r>
              <a:rPr lang="fr-FR" sz="4200" dirty="0"/>
              <a:t> </a:t>
            </a:r>
            <a:r>
              <a:rPr lang="fr-FR" sz="4200" dirty="0" smtClean="0"/>
              <a:t/>
            </a:r>
            <a:br>
              <a:rPr lang="fr-FR" sz="4200" dirty="0" smtClean="0"/>
            </a:br>
            <a:r>
              <a:rPr lang="fr-FR" sz="4400" b="1" dirty="0"/>
              <a:t> </a:t>
            </a:r>
            <a:r>
              <a:rPr lang="fr-FR" sz="4900" b="1" dirty="0"/>
              <a:t>ZHU </a:t>
            </a:r>
            <a:r>
              <a:rPr lang="fr-FR" sz="4900" b="1" dirty="0">
                <a:solidFill>
                  <a:schemeClr val="tx1">
                    <a:lumMod val="65000"/>
                  </a:schemeClr>
                </a:solidFill>
              </a:rPr>
              <a:t>BIN</a:t>
            </a:r>
            <a:r>
              <a:rPr lang="fr-FR" sz="4900" b="1" dirty="0"/>
              <a:t> </a:t>
            </a:r>
            <a:r>
              <a:rPr lang="fr-FR" sz="4900" dirty="0" smtClean="0"/>
              <a:t> </a:t>
            </a:r>
            <a:r>
              <a:rPr lang="fr-FR" sz="4900" dirty="0"/>
              <a:t/>
            </a:r>
            <a:br>
              <a:rPr lang="fr-FR" sz="4900" dirty="0"/>
            </a:br>
            <a:r>
              <a:rPr lang="en-US" sz="4900" dirty="0"/>
              <a:t>築</a:t>
            </a:r>
            <a:r>
              <a:rPr lang="en-US" sz="4900" dirty="0">
                <a:solidFill>
                  <a:schemeClr val="tx1">
                    <a:lumMod val="65000"/>
                  </a:schemeClr>
                </a:solidFill>
              </a:rPr>
              <a:t>賓</a:t>
            </a:r>
            <a:r>
              <a:rPr lang="fr-FR" sz="4900" dirty="0"/>
              <a:t> </a:t>
            </a:r>
            <a:r>
              <a:rPr lang="fr-FR" sz="4200" dirty="0" smtClean="0"/>
              <a:t/>
            </a:r>
            <a:br>
              <a:rPr lang="fr-FR" sz="4200" dirty="0" smtClean="0"/>
            </a:br>
            <a:r>
              <a:rPr lang="fr-FR" sz="4900" dirty="0" err="1" smtClean="0"/>
              <a:t>Zhú</a:t>
            </a:r>
            <a:r>
              <a:rPr lang="fr-FR" sz="4900" dirty="0" smtClean="0"/>
              <a:t>  </a:t>
            </a:r>
            <a:r>
              <a:rPr lang="en-US" sz="4900" dirty="0"/>
              <a:t>築 </a:t>
            </a:r>
            <a:r>
              <a:rPr lang="fr-FR" sz="4900" dirty="0"/>
              <a:t>(Ricci 1147) : Tasser, pilonner, construire, </a:t>
            </a:r>
            <a:r>
              <a:rPr lang="fr-FR" sz="4900" dirty="0" smtClean="0"/>
              <a:t>bâtir</a:t>
            </a: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 smtClean="0"/>
              <a:t> </a:t>
            </a: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1240" y="184936"/>
            <a:ext cx="3667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2 - Dénomination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020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31541" y="1458936"/>
            <a:ext cx="9994309" cy="488022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fr-FR" dirty="0" smtClean="0"/>
              <a:t/>
            </a:r>
            <a:br>
              <a:rPr lang="fr-FR" dirty="0" smtClean="0"/>
            </a:br>
            <a:r>
              <a:rPr lang="fr-FR" sz="4200" dirty="0"/>
              <a:t> </a:t>
            </a:r>
            <a:r>
              <a:rPr lang="fr-FR" sz="4200" dirty="0" smtClean="0"/>
              <a:t/>
            </a:r>
            <a:br>
              <a:rPr lang="fr-FR" sz="4200" dirty="0" smtClean="0"/>
            </a:br>
            <a:r>
              <a:rPr lang="fr-FR" sz="4400" b="1" dirty="0"/>
              <a:t> </a:t>
            </a:r>
            <a:r>
              <a:rPr lang="fr-FR" sz="4900" b="1" dirty="0">
                <a:solidFill>
                  <a:schemeClr val="tx1">
                    <a:lumMod val="65000"/>
                  </a:schemeClr>
                </a:solidFill>
              </a:rPr>
              <a:t>ZHU</a:t>
            </a:r>
            <a:r>
              <a:rPr lang="fr-FR" sz="4900" b="1" dirty="0">
                <a:solidFill>
                  <a:schemeClr val="tx1"/>
                </a:solidFill>
              </a:rPr>
              <a:t> BIN </a:t>
            </a:r>
            <a:r>
              <a:rPr lang="fr-FR" sz="4900" dirty="0" smtClean="0">
                <a:solidFill>
                  <a:schemeClr val="tx1"/>
                </a:solidFill>
              </a:rPr>
              <a:t> </a:t>
            </a:r>
            <a:r>
              <a:rPr lang="fr-FR" sz="4900" dirty="0">
                <a:solidFill>
                  <a:schemeClr val="tx1"/>
                </a:solidFill>
              </a:rPr>
              <a:t/>
            </a:r>
            <a:br>
              <a:rPr lang="fr-FR" sz="4900" dirty="0">
                <a:solidFill>
                  <a:schemeClr val="tx1"/>
                </a:solidFill>
              </a:rPr>
            </a:br>
            <a:r>
              <a:rPr lang="en-US" sz="4900" dirty="0">
                <a:solidFill>
                  <a:schemeClr val="tx1">
                    <a:lumMod val="65000"/>
                  </a:schemeClr>
                </a:solidFill>
              </a:rPr>
              <a:t>築</a:t>
            </a:r>
            <a:r>
              <a:rPr lang="en-US" sz="4900" dirty="0">
                <a:solidFill>
                  <a:schemeClr val="tx1"/>
                </a:solidFill>
              </a:rPr>
              <a:t>賓</a:t>
            </a:r>
            <a:r>
              <a:rPr lang="fr-FR" sz="4900" dirty="0">
                <a:solidFill>
                  <a:schemeClr val="tx1"/>
                </a:solidFill>
              </a:rPr>
              <a:t> </a:t>
            </a:r>
            <a:r>
              <a:rPr lang="fr-FR" sz="4200" dirty="0" smtClean="0"/>
              <a:t/>
            </a:r>
            <a:br>
              <a:rPr lang="fr-FR" sz="4200" dirty="0" smtClean="0"/>
            </a:br>
            <a:r>
              <a:rPr lang="fr-FR" sz="4800" dirty="0"/>
              <a:t> </a:t>
            </a:r>
            <a:r>
              <a:rPr lang="fr-FR" sz="4000" dirty="0"/>
              <a:t>Bin </a:t>
            </a:r>
            <a:r>
              <a:rPr lang="en-US" sz="4000" dirty="0"/>
              <a:t>賓 </a:t>
            </a:r>
            <a:r>
              <a:rPr lang="fr-FR" sz="4000" dirty="0" smtClean="0"/>
              <a:t>(Ricci 4068)</a:t>
            </a:r>
            <a:r>
              <a:rPr lang="fr-FR" sz="4000" dirty="0"/>
              <a:t> : Hôte, visiteur ; recevoir et traiter un hôte ; </a:t>
            </a:r>
            <a:r>
              <a:rPr lang="fr-FR" sz="4000" b="1" spc="-150" dirty="0"/>
              <a:t>accueillir un visiteur</a:t>
            </a:r>
            <a:r>
              <a:rPr lang="fr-FR" sz="4000" spc="-150" dirty="0"/>
              <a:t> respectueusement</a:t>
            </a:r>
            <a:r>
              <a:rPr lang="fr-FR" sz="4000" dirty="0"/>
              <a:t>, traiter selon les rites ; </a:t>
            </a:r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sz="4000" dirty="0" smtClean="0"/>
              <a:t>se </a:t>
            </a:r>
            <a:r>
              <a:rPr lang="fr-FR" sz="4000" dirty="0"/>
              <a:t>soumettre à </a:t>
            </a:r>
            <a:r>
              <a:rPr lang="fr-FR" sz="4000" dirty="0" smtClean="0"/>
              <a:t> </a:t>
            </a:r>
            <a:endParaRPr lang="fr-FR" sz="40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1240" y="184936"/>
            <a:ext cx="3667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2 - Dénomination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992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r>
              <a:rPr lang="fr-FR" sz="4200" dirty="0" smtClean="0"/>
              <a:t/>
            </a:r>
            <a:br>
              <a:rPr lang="fr-FR" sz="4200" dirty="0" smtClean="0"/>
            </a:br>
            <a:r>
              <a:rPr lang="fr-FR" sz="4400" dirty="0" smtClean="0"/>
              <a:t>Nom </a:t>
            </a:r>
            <a:r>
              <a:rPr lang="fr-FR" sz="4400" dirty="0"/>
              <a:t>secondaire : Zhu </a:t>
            </a:r>
            <a:r>
              <a:rPr lang="fr-FR" sz="4400" dirty="0" smtClean="0"/>
              <a:t>Bin</a:t>
            </a:r>
            <a:br>
              <a:rPr lang="fr-FR" sz="4400" dirty="0" smtClean="0"/>
            </a:br>
            <a:r>
              <a:rPr lang="fr-FR" sz="4400" dirty="0"/>
              <a:t/>
            </a:r>
            <a:br>
              <a:rPr lang="fr-FR" sz="4400" dirty="0"/>
            </a:br>
            <a:r>
              <a:rPr lang="fr-FR" sz="4400" dirty="0" err="1"/>
              <a:t>Zhú</a:t>
            </a:r>
            <a:r>
              <a:rPr lang="fr-FR" sz="4400" dirty="0"/>
              <a:t> </a:t>
            </a:r>
            <a:r>
              <a:rPr lang="en-US" sz="4400" dirty="0"/>
              <a:t>築 </a:t>
            </a:r>
            <a:r>
              <a:rPr lang="fr-FR" sz="4400" dirty="0"/>
              <a:t> (Ricci 1147) </a:t>
            </a: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 smtClean="0"/>
              <a:t> </a:t>
            </a: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31516" y="184936"/>
            <a:ext cx="3318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2 - Dénomination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fr-FR" dirty="0" smtClean="0"/>
              <a:t/>
            </a:r>
            <a:br>
              <a:rPr lang="fr-FR" dirty="0" smtClean="0"/>
            </a:br>
            <a:r>
              <a:rPr lang="fr-FR" sz="4200" dirty="0"/>
              <a:t> </a:t>
            </a:r>
            <a:r>
              <a:rPr lang="fr-FR" sz="4200" dirty="0" smtClean="0"/>
              <a:t/>
            </a:r>
            <a:br>
              <a:rPr lang="fr-FR" sz="4200" dirty="0" smtClean="0"/>
            </a:br>
            <a:r>
              <a:rPr lang="fr-FR" sz="4400" dirty="0" err="1" smtClean="0"/>
              <a:t>Bïn</a:t>
            </a:r>
            <a:r>
              <a:rPr lang="fr-FR" sz="4400" dirty="0" smtClean="0"/>
              <a:t> </a:t>
            </a:r>
            <a:r>
              <a:rPr lang="en-US" sz="4400" dirty="0"/>
              <a:t>濱 </a:t>
            </a:r>
            <a:r>
              <a:rPr lang="fr-FR" sz="4400" dirty="0"/>
              <a:t> (</a:t>
            </a:r>
            <a:r>
              <a:rPr lang="fr-FR" sz="4400" dirty="0" smtClean="0"/>
              <a:t>Ricci 4063) </a:t>
            </a:r>
            <a:r>
              <a:rPr lang="fr-FR" sz="4400" dirty="0"/>
              <a:t>: Bord de l’eau, rive, </a:t>
            </a:r>
            <a:r>
              <a:rPr lang="fr-FR" sz="4400" dirty="0" smtClean="0"/>
              <a:t>rivage, </a:t>
            </a:r>
            <a:r>
              <a:rPr lang="fr-FR" sz="4400" dirty="0"/>
              <a:t>berge ; border ; près de ; </a:t>
            </a:r>
            <a:r>
              <a:rPr lang="fr-FR" sz="4400" b="1" dirty="0"/>
              <a:t>frontière</a:t>
            </a:r>
            <a:r>
              <a:rPr lang="fr-FR" sz="4400" dirty="0"/>
              <a:t> ; approcher de ; </a:t>
            </a: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 smtClean="0"/>
              <a:t>être </a:t>
            </a:r>
            <a:r>
              <a:rPr lang="fr-FR" sz="4400" dirty="0"/>
              <a:t>sur le point de </a:t>
            </a:r>
            <a:br>
              <a:rPr lang="fr-FR" sz="4400" dirty="0"/>
            </a:b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2 - Dénomination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327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600" dirty="0"/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813" y="842481"/>
            <a:ext cx="8928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/>
            </a:r>
            <a:br>
              <a:rPr lang="fr-FR" sz="3200" dirty="0">
                <a:solidFill>
                  <a:schemeClr val="tx1">
                    <a:lumMod val="65000"/>
                  </a:schemeClr>
                </a:solidFill>
              </a:rPr>
            </a:br>
            <a:endParaRPr lang="fr-FR" sz="3200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55" y="184933"/>
            <a:ext cx="8174456" cy="651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6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1438383"/>
            <a:ext cx="8915399" cy="3452014"/>
          </a:xfrm>
        </p:spPr>
        <p:txBody>
          <a:bodyPr>
            <a:normAutofit/>
          </a:bodyPr>
          <a:lstStyle/>
          <a:p>
            <a:endParaRPr lang="fr-FR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38535" y="5465747"/>
            <a:ext cx="8915399" cy="1126283"/>
          </a:xfrm>
        </p:spPr>
        <p:txBody>
          <a:bodyPr>
            <a:normAutofit/>
          </a:bodyPr>
          <a:lstStyle/>
          <a:p>
            <a:pPr algn="r"/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05" y="183919"/>
            <a:ext cx="8795446" cy="64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6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1438383"/>
            <a:ext cx="8915399" cy="3452014"/>
          </a:xfrm>
        </p:spPr>
        <p:txBody>
          <a:bodyPr>
            <a:normAutofit/>
          </a:bodyPr>
          <a:lstStyle/>
          <a:p>
            <a:endParaRPr lang="fr-FR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38535" y="5465747"/>
            <a:ext cx="8915399" cy="1126283"/>
          </a:xfrm>
        </p:spPr>
        <p:txBody>
          <a:bodyPr>
            <a:normAutofit/>
          </a:bodyPr>
          <a:lstStyle/>
          <a:p>
            <a:pPr algn="r"/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266700"/>
            <a:ext cx="66040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4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1438383"/>
            <a:ext cx="8915399" cy="3452014"/>
          </a:xfrm>
        </p:spPr>
        <p:txBody>
          <a:bodyPr>
            <a:normAutofit/>
          </a:bodyPr>
          <a:lstStyle/>
          <a:p>
            <a:endParaRPr lang="fr-FR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38535" y="5465747"/>
            <a:ext cx="8915399" cy="1126283"/>
          </a:xfrm>
        </p:spPr>
        <p:txBody>
          <a:bodyPr>
            <a:normAutofit/>
          </a:bodyPr>
          <a:lstStyle/>
          <a:p>
            <a:pPr algn="r"/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15" y="197708"/>
            <a:ext cx="6487297" cy="648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3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fr-FR" dirty="0" smtClean="0"/>
              <a:t/>
            </a:r>
            <a:br>
              <a:rPr lang="fr-FR" dirty="0" smtClean="0"/>
            </a:br>
            <a:r>
              <a:rPr lang="fr-FR" sz="4200" dirty="0"/>
              <a:t> </a:t>
            </a:r>
            <a:r>
              <a:rPr lang="fr-FR" sz="4200" dirty="0" smtClean="0"/>
              <a:t/>
            </a:r>
            <a:br>
              <a:rPr lang="fr-FR" sz="4200" dirty="0" smtClean="0"/>
            </a:br>
            <a:r>
              <a:rPr lang="fr-FR" sz="4400" dirty="0" err="1" smtClean="0"/>
              <a:t>Bïn</a:t>
            </a:r>
            <a:r>
              <a:rPr lang="fr-FR" sz="4400" dirty="0" smtClean="0"/>
              <a:t> </a:t>
            </a:r>
            <a:r>
              <a:rPr lang="en-US" sz="4400" dirty="0"/>
              <a:t>濱 </a:t>
            </a:r>
            <a:r>
              <a:rPr lang="fr-FR" sz="4400" dirty="0"/>
              <a:t> (</a:t>
            </a:r>
            <a:r>
              <a:rPr lang="fr-FR" sz="4400" dirty="0" smtClean="0"/>
              <a:t>Ricci 4063) </a:t>
            </a:r>
            <a:r>
              <a:rPr lang="fr-FR" sz="4400" dirty="0"/>
              <a:t>: Bord de l’eau, rive, </a:t>
            </a:r>
            <a:r>
              <a:rPr lang="fr-FR" sz="4400" dirty="0" smtClean="0"/>
              <a:t>rivage, </a:t>
            </a:r>
            <a:r>
              <a:rPr lang="fr-FR" sz="4400" dirty="0"/>
              <a:t>berge ; border ; près de ; </a:t>
            </a:r>
            <a:r>
              <a:rPr lang="fr-FR" sz="4400" b="1" dirty="0"/>
              <a:t>frontière</a:t>
            </a:r>
            <a:r>
              <a:rPr lang="fr-FR" sz="4400" dirty="0"/>
              <a:t> ; approcher de ; </a:t>
            </a: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 smtClean="0"/>
              <a:t>être </a:t>
            </a:r>
            <a:r>
              <a:rPr lang="fr-FR" sz="4400" dirty="0"/>
              <a:t>sur le point de </a:t>
            </a:r>
            <a:br>
              <a:rPr lang="fr-FR" sz="4400" dirty="0"/>
            </a:b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2 - Dénomination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852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1438383"/>
            <a:ext cx="8915399" cy="3452014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</a:schemeClr>
                </a:solidFill>
              </a:rPr>
              <a:t>1 – Localisation  </a:t>
            </a:r>
            <a:r>
              <a:rPr lang="fr-FR" dirty="0" smtClean="0">
                <a:solidFill>
                  <a:schemeClr val="tx1">
                    <a:lumMod val="65000"/>
                  </a:schemeClr>
                </a:solidFill>
              </a:rPr>
              <a:t/>
            </a:r>
            <a:br>
              <a:rPr lang="fr-FR" dirty="0" smtClean="0">
                <a:solidFill>
                  <a:schemeClr val="tx1">
                    <a:lumMod val="65000"/>
                  </a:schemeClr>
                </a:solidFill>
              </a:rPr>
            </a:br>
            <a:r>
              <a:rPr lang="fr-FR" dirty="0" smtClean="0">
                <a:solidFill>
                  <a:schemeClr val="tx1">
                    <a:lumMod val="65000"/>
                  </a:schemeClr>
                </a:solidFill>
              </a:rPr>
              <a:t>2 – </a:t>
            </a:r>
            <a:r>
              <a:rPr lang="fr-FR" dirty="0">
                <a:solidFill>
                  <a:schemeClr val="tx1">
                    <a:lumMod val="65000"/>
                  </a:schemeClr>
                </a:solidFill>
              </a:rPr>
              <a:t>Dénomination</a:t>
            </a:r>
            <a:r>
              <a:rPr lang="fr-FR" dirty="0"/>
              <a:t> 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>3 – Indications 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>
                <a:solidFill>
                  <a:schemeClr val="tx1">
                    <a:lumMod val="65000"/>
                  </a:schemeClr>
                </a:solidFill>
              </a:rPr>
              <a:t>4 – S</a:t>
            </a:r>
            <a:r>
              <a:rPr lang="fr-FR" dirty="0" smtClean="0">
                <a:solidFill>
                  <a:schemeClr val="tx1">
                    <a:lumMod val="65000"/>
                  </a:schemeClr>
                </a:solidFill>
              </a:rPr>
              <a:t>ynthèse </a:t>
            </a:r>
            <a:r>
              <a:rPr lang="fr-FR" b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endParaRPr lang="fr-FR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38535" y="5465747"/>
            <a:ext cx="8915399" cy="1126283"/>
          </a:xfrm>
        </p:spPr>
        <p:txBody>
          <a:bodyPr>
            <a:normAutofit/>
          </a:bodyPr>
          <a:lstStyle/>
          <a:p>
            <a:pPr algn="r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558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1438383"/>
            <a:ext cx="8915399" cy="3452014"/>
          </a:xfrm>
        </p:spPr>
        <p:txBody>
          <a:bodyPr>
            <a:normAutofit/>
          </a:bodyPr>
          <a:lstStyle/>
          <a:p>
            <a:r>
              <a:rPr lang="fr-FR" dirty="0"/>
              <a:t>1 – Localisation 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2 – </a:t>
            </a:r>
            <a:r>
              <a:rPr lang="fr-FR" dirty="0"/>
              <a:t>Dénomination 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>3 – Indications 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>4 – S</a:t>
            </a:r>
            <a:r>
              <a:rPr lang="fr-FR" dirty="0" smtClean="0"/>
              <a:t>ynthèse </a:t>
            </a:r>
            <a:r>
              <a:rPr lang="fr-FR" b="1" dirty="0" smtClean="0"/>
              <a:t>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38535" y="5465747"/>
            <a:ext cx="8915399" cy="1126283"/>
          </a:xfrm>
        </p:spPr>
        <p:txBody>
          <a:bodyPr>
            <a:normAutofit/>
          </a:bodyPr>
          <a:lstStyle/>
          <a:p>
            <a:pPr algn="r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2824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813" y="842481"/>
            <a:ext cx="8928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Textes </a:t>
            </a:r>
            <a:r>
              <a:rPr lang="fr-FR" sz="3200" dirty="0"/>
              <a:t>traditionnels </a:t>
            </a:r>
            <a:endParaRPr lang="fr-FR" sz="3200" dirty="0" smtClean="0"/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</a:t>
            </a:r>
            <a:r>
              <a:rPr lang="fr-FR" sz="3200" dirty="0"/>
              <a:t>Chine contemporaine </a:t>
            </a:r>
            <a:endParaRPr lang="fr-FR" sz="3200" dirty="0" smtClean="0"/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</a:t>
            </a:r>
            <a:r>
              <a:rPr lang="fr-FR" sz="3200" dirty="0"/>
              <a:t>Synthèse Jacques </a:t>
            </a:r>
            <a:r>
              <a:rPr lang="fr-FR" sz="3200" dirty="0" err="1"/>
              <a:t>Covin</a:t>
            </a:r>
            <a:r>
              <a:rPr lang="fr-FR" sz="3200" dirty="0"/>
              <a:t> et Claude Terré </a:t>
            </a:r>
            <a:r>
              <a:rPr lang="fr-FR" sz="3200" dirty="0" smtClean="0"/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</a:t>
            </a:r>
            <a:r>
              <a:rPr lang="fr-FR" sz="3200" dirty="0"/>
              <a:t>Soulié de </a:t>
            </a:r>
            <a:r>
              <a:rPr lang="fr-FR" sz="3200" dirty="0" err="1"/>
              <a:t>Morant</a:t>
            </a:r>
            <a:r>
              <a:rPr lang="fr-FR" sz="3200" dirty="0"/>
              <a:t> </a:t>
            </a:r>
            <a:r>
              <a:rPr lang="fr-FR" sz="3200" dirty="0" smtClean="0"/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</a:t>
            </a:r>
            <a:r>
              <a:rPr lang="fr-FR" sz="3200" dirty="0"/>
              <a:t>Marc Martin </a:t>
            </a:r>
            <a:br>
              <a:rPr lang="fr-FR" sz="3200" dirty="0"/>
            </a:b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08540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813" y="842481"/>
            <a:ext cx="8928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Textes traditionnels</a:t>
            </a:r>
            <a:endParaRPr lang="fr-FR" sz="3200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 </a:t>
            </a: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Chine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contemporaine </a:t>
            </a: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Synthèse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Jacques </a:t>
            </a:r>
            <a:r>
              <a:rPr lang="fr-FR" sz="3200" dirty="0" err="1">
                <a:solidFill>
                  <a:schemeClr val="tx1">
                    <a:lumMod val="65000"/>
                  </a:schemeClr>
                </a:solidFill>
              </a:rPr>
              <a:t>Covin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 et Claude Terré </a:t>
            </a: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Soulié de </a:t>
            </a:r>
            <a:r>
              <a:rPr lang="fr-FR" sz="3200" dirty="0" err="1">
                <a:solidFill>
                  <a:schemeClr val="tx1">
                    <a:lumMod val="65000"/>
                  </a:schemeClr>
                </a:solidFill>
              </a:rPr>
              <a:t>Morant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Marc Martin </a:t>
            </a:r>
            <a:br>
              <a:rPr lang="fr-FR" sz="3200" dirty="0">
                <a:solidFill>
                  <a:schemeClr val="tx1">
                    <a:lumMod val="65000"/>
                  </a:schemeClr>
                </a:solidFill>
              </a:rPr>
            </a:br>
            <a:endParaRPr lang="fr-FR" sz="32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7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813" y="842481"/>
            <a:ext cx="892824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Textes traditionnels :</a:t>
            </a:r>
          </a:p>
          <a:p>
            <a:pPr marL="285750" indent="-285750">
              <a:buFont typeface="Wingdings" charset="2"/>
              <a:buChar char="Ø"/>
            </a:pPr>
            <a:endParaRPr lang="fr-FR" sz="4000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fr-FR" sz="4000" dirty="0"/>
              <a:t>- Su </a:t>
            </a:r>
            <a:r>
              <a:rPr lang="fr-FR" sz="4000" dirty="0" err="1"/>
              <a:t>wen</a:t>
            </a:r>
            <a:r>
              <a:rPr lang="fr-FR" sz="4000" dirty="0"/>
              <a:t> : lombalgies</a:t>
            </a:r>
          </a:p>
          <a:p>
            <a:r>
              <a:rPr lang="fr-FR" sz="4000" dirty="0"/>
              <a:t>- </a:t>
            </a:r>
            <a:r>
              <a:rPr lang="fr-FR" sz="4000" dirty="0" err="1"/>
              <a:t>Ishimpo</a:t>
            </a:r>
            <a:r>
              <a:rPr lang="fr-FR" sz="4000" dirty="0"/>
              <a:t> : </a:t>
            </a:r>
            <a:r>
              <a:rPr lang="fr-FR" sz="4000" dirty="0" smtClean="0"/>
              <a:t>hernies, </a:t>
            </a:r>
            <a:r>
              <a:rPr lang="fr-FR" sz="4000" dirty="0"/>
              <a:t>stérilité, folie, épilepsie</a:t>
            </a:r>
          </a:p>
          <a:p>
            <a:r>
              <a:rPr lang="fr-FR" sz="4000" dirty="0"/>
              <a:t>- </a:t>
            </a:r>
            <a:r>
              <a:rPr lang="fr-FR" sz="4000" dirty="0" err="1"/>
              <a:t>Zhen</a:t>
            </a:r>
            <a:r>
              <a:rPr lang="fr-FR" sz="4000" dirty="0"/>
              <a:t> </a:t>
            </a:r>
            <a:r>
              <a:rPr lang="fr-FR" sz="4000" dirty="0" err="1"/>
              <a:t>jiu</a:t>
            </a:r>
            <a:r>
              <a:rPr lang="fr-FR" sz="4000" dirty="0"/>
              <a:t> </a:t>
            </a:r>
            <a:r>
              <a:rPr lang="fr-FR" sz="4000" dirty="0" err="1"/>
              <a:t>ju</a:t>
            </a:r>
            <a:r>
              <a:rPr lang="fr-FR" sz="4000" dirty="0"/>
              <a:t> </a:t>
            </a:r>
            <a:r>
              <a:rPr lang="fr-FR" sz="4000" dirty="0" err="1"/>
              <a:t>ying</a:t>
            </a:r>
            <a:r>
              <a:rPr lang="fr-FR" sz="4000" dirty="0"/>
              <a:t> : absence de force dans les jambes</a:t>
            </a:r>
            <a:r>
              <a:rPr lang="fr-FR" sz="4000"/>
              <a:t>, </a:t>
            </a:r>
            <a:r>
              <a:rPr lang="fr-FR" sz="4000" smtClean="0"/>
              <a:t>vomissements </a:t>
            </a:r>
            <a:r>
              <a:rPr lang="fr-FR" sz="4000" dirty="0"/>
              <a:t>de glaires</a:t>
            </a:r>
          </a:p>
          <a:p>
            <a:r>
              <a:rPr lang="fr-FR" sz="4000" dirty="0"/>
              <a:t>- Ji </a:t>
            </a:r>
            <a:r>
              <a:rPr lang="fr-FR" sz="4000" dirty="0" err="1"/>
              <a:t>cheng</a:t>
            </a:r>
            <a:r>
              <a:rPr lang="fr-FR" sz="4000" dirty="0"/>
              <a:t> : </a:t>
            </a:r>
            <a:r>
              <a:rPr lang="fr-FR" sz="4000" dirty="0" smtClean="0"/>
              <a:t>douleurs abdominales</a:t>
            </a:r>
            <a:r>
              <a:rPr lang="fr-FR" sz="4000" dirty="0">
                <a:solidFill>
                  <a:schemeClr val="tx1">
                    <a:lumMod val="65000"/>
                  </a:schemeClr>
                </a:solidFill>
              </a:rPr>
              <a:t/>
            </a:r>
            <a:br>
              <a:rPr lang="fr-FR" sz="4000" dirty="0">
                <a:solidFill>
                  <a:schemeClr val="tx1">
                    <a:lumMod val="65000"/>
                  </a:schemeClr>
                </a:solidFill>
              </a:rPr>
            </a:br>
            <a:endParaRPr lang="fr-FR" sz="40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813" y="842481"/>
            <a:ext cx="892824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Textes traditionnels :</a:t>
            </a:r>
          </a:p>
          <a:p>
            <a:pPr marL="285750" indent="-285750">
              <a:buFont typeface="Wingdings" charset="2"/>
              <a:buChar char="Ø"/>
            </a:pPr>
            <a:endParaRPr lang="fr-FR" sz="4000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571500" indent="-571500">
              <a:buFontTx/>
              <a:buChar char="-"/>
            </a:pPr>
            <a:r>
              <a:rPr lang="fr-FR" sz="4000" dirty="0" smtClean="0"/>
              <a:t>Pour </a:t>
            </a:r>
            <a:r>
              <a:rPr lang="fr-FR" sz="4000" dirty="0"/>
              <a:t>Henning </a:t>
            </a:r>
            <a:r>
              <a:rPr lang="fr-FR" sz="4000" dirty="0" err="1" smtClean="0"/>
              <a:t>Strom</a:t>
            </a:r>
            <a:r>
              <a:rPr lang="fr-FR" sz="4000" dirty="0"/>
              <a:t> : </a:t>
            </a:r>
            <a:endParaRPr lang="fr-FR" sz="4000" dirty="0" smtClean="0"/>
          </a:p>
          <a:p>
            <a:pPr marL="571500" indent="-571500">
              <a:buFont typeface="Arial" charset="0"/>
              <a:buChar char="•"/>
            </a:pPr>
            <a:r>
              <a:rPr lang="fr-FR" sz="4000" dirty="0" smtClean="0"/>
              <a:t>incite </a:t>
            </a:r>
            <a:r>
              <a:rPr lang="fr-FR" sz="4000" dirty="0"/>
              <a:t>l’homme à inviter sa partenaire dans sa </a:t>
            </a:r>
            <a:r>
              <a:rPr lang="fr-FR" sz="4000" dirty="0" smtClean="0"/>
              <a:t>maison</a:t>
            </a:r>
          </a:p>
          <a:p>
            <a:pPr marL="571500" indent="-571500">
              <a:buFont typeface="Arial" charset="0"/>
              <a:buChar char="•"/>
            </a:pPr>
            <a:r>
              <a:rPr lang="fr-FR" sz="4000" dirty="0" smtClean="0"/>
              <a:t>permet </a:t>
            </a:r>
            <a:r>
              <a:rPr lang="fr-FR" sz="4000" dirty="0"/>
              <a:t>dans un couple de </a:t>
            </a:r>
            <a:r>
              <a:rPr lang="fr-FR" sz="4000" dirty="0" smtClean="0"/>
              <a:t>communiquer</a:t>
            </a:r>
            <a:endParaRPr lang="fr-FR" sz="4000" dirty="0"/>
          </a:p>
          <a:p>
            <a:pPr marL="571500" indent="-571500">
              <a:buFont typeface="Arial" charset="0"/>
              <a:buChar char="•"/>
            </a:pPr>
            <a:r>
              <a:rPr lang="fr-FR" sz="4000" dirty="0" smtClean="0"/>
              <a:t>femme </a:t>
            </a:r>
            <a:r>
              <a:rPr lang="fr-FR" sz="4000" dirty="0"/>
              <a:t>enceinte </a:t>
            </a:r>
            <a:r>
              <a:rPr lang="fr-FR" sz="4000" dirty="0" smtClean="0"/>
              <a:t>: accepter </a:t>
            </a:r>
            <a:r>
              <a:rPr lang="fr-FR" sz="4000" dirty="0"/>
              <a:t>l’invité intérieur (le fœtus) </a:t>
            </a:r>
            <a:r>
              <a:rPr lang="fr-FR" sz="4000" dirty="0" smtClean="0"/>
              <a:t> </a:t>
            </a:r>
            <a:endParaRPr lang="fr-FR" sz="40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9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813" y="842481"/>
            <a:ext cx="892824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Textes traditionnels :</a:t>
            </a:r>
          </a:p>
          <a:p>
            <a:endParaRPr lang="fr-FR" sz="4000" dirty="0" smtClean="0"/>
          </a:p>
          <a:p>
            <a:pPr marL="571500" indent="-571500">
              <a:buFontTx/>
              <a:buChar char="-"/>
            </a:pPr>
            <a:r>
              <a:rPr lang="fr-FR" sz="4000" dirty="0" smtClean="0"/>
              <a:t>Fonctions </a:t>
            </a:r>
            <a:r>
              <a:rPr lang="fr-FR" sz="4000" dirty="0"/>
              <a:t>du Yin </a:t>
            </a:r>
            <a:r>
              <a:rPr lang="fr-FR" sz="4000" dirty="0" err="1"/>
              <a:t>wei</a:t>
            </a:r>
            <a:r>
              <a:rPr lang="fr-FR" sz="4000" dirty="0"/>
              <a:t> mai : </a:t>
            </a:r>
          </a:p>
          <a:p>
            <a:endParaRPr lang="fr-FR" sz="4000" dirty="0" smtClean="0"/>
          </a:p>
          <a:p>
            <a:r>
              <a:rPr lang="fr-FR" sz="4000" dirty="0" smtClean="0"/>
              <a:t>Pour </a:t>
            </a:r>
            <a:r>
              <a:rPr lang="fr-FR" sz="4000" dirty="0"/>
              <a:t>Jean-Marc </a:t>
            </a:r>
            <a:r>
              <a:rPr lang="fr-FR" sz="4000" dirty="0" err="1"/>
              <a:t>Kespi</a:t>
            </a:r>
            <a:r>
              <a:rPr lang="fr-FR" sz="4000" dirty="0"/>
              <a:t> : « </a:t>
            </a:r>
            <a:r>
              <a:rPr lang="fr-FR" sz="4000" b="1" dirty="0"/>
              <a:t>met l’homme en relation avec l’ordre céleste </a:t>
            </a:r>
            <a:r>
              <a:rPr lang="fr-FR" sz="4000" b="1" dirty="0" smtClean="0"/>
              <a:t>».</a:t>
            </a:r>
            <a:r>
              <a:rPr lang="fr-FR" sz="4000" dirty="0"/>
              <a:t> </a:t>
            </a:r>
            <a:endParaRPr lang="fr-FR" sz="40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813" y="842481"/>
            <a:ext cx="892824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Textes traditionnels :</a:t>
            </a:r>
            <a:endParaRPr lang="fr-FR" sz="4000" dirty="0" smtClean="0"/>
          </a:p>
          <a:p>
            <a:pPr marL="571500" indent="-571500">
              <a:buFontTx/>
              <a:buChar char="-"/>
            </a:pPr>
            <a:endParaRPr lang="fr-FR" sz="4000" dirty="0" smtClean="0"/>
          </a:p>
          <a:p>
            <a:pPr marL="571500" indent="-571500">
              <a:buFontTx/>
              <a:buChar char="-"/>
            </a:pPr>
            <a:r>
              <a:rPr lang="fr-FR" sz="4000" dirty="0" smtClean="0"/>
              <a:t>Fonctions </a:t>
            </a:r>
            <a:r>
              <a:rPr lang="fr-FR" sz="4000" dirty="0"/>
              <a:t>du Yin </a:t>
            </a:r>
            <a:r>
              <a:rPr lang="fr-FR" sz="4000" dirty="0" err="1"/>
              <a:t>wei</a:t>
            </a:r>
            <a:r>
              <a:rPr lang="fr-FR" sz="4000" dirty="0"/>
              <a:t> mai : </a:t>
            </a:r>
          </a:p>
          <a:p>
            <a:endParaRPr lang="fr-FR" sz="4000" dirty="0" smtClean="0"/>
          </a:p>
          <a:p>
            <a:r>
              <a:rPr lang="fr-FR" sz="4000" dirty="0" smtClean="0"/>
              <a:t>Confirmé </a:t>
            </a:r>
            <a:r>
              <a:rPr lang="fr-FR" sz="4000" dirty="0"/>
              <a:t>par Josette Barry : </a:t>
            </a:r>
            <a:r>
              <a:rPr lang="fr-FR" sz="4000" dirty="0" err="1"/>
              <a:t>Wéi</a:t>
            </a:r>
            <a:r>
              <a:rPr lang="fr-FR" sz="4000" dirty="0"/>
              <a:t> </a:t>
            </a:r>
            <a:r>
              <a:rPr lang="en-US" sz="4000" dirty="0"/>
              <a:t>維 </a:t>
            </a:r>
            <a:r>
              <a:rPr lang="fr-FR" sz="4000" dirty="0"/>
              <a:t>(Ricci 12178)</a:t>
            </a:r>
            <a:r>
              <a:rPr lang="fr-FR" sz="4000" b="1" dirty="0"/>
              <a:t> </a:t>
            </a:r>
            <a:r>
              <a:rPr lang="fr-FR" sz="4000" dirty="0"/>
              <a:t>signifie joindre, unir. Notion de </a:t>
            </a:r>
            <a:r>
              <a:rPr lang="fr-FR" sz="4000" b="1" dirty="0"/>
              <a:t>lien d’attache avec le Ciel</a:t>
            </a:r>
            <a:r>
              <a:rPr lang="fr-FR" sz="4000" b="1" dirty="0" smtClean="0"/>
              <a:t>.</a:t>
            </a:r>
            <a:endParaRPr lang="fr-FR" sz="4000" dirty="0"/>
          </a:p>
          <a:p>
            <a:endParaRPr lang="fr-FR" sz="4000" dirty="0" smtClean="0"/>
          </a:p>
        </p:txBody>
      </p:sp>
    </p:spTree>
    <p:extLst>
      <p:ext uri="{BB962C8B-B14F-4D97-AF65-F5344CB8AC3E}">
        <p14:creationId xmlns:p14="http://schemas.microsoft.com/office/powerpoint/2010/main" val="214390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937" y="832212"/>
            <a:ext cx="93331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Textes traditionnels :</a:t>
            </a:r>
            <a:endParaRPr lang="fr-FR" sz="4000" dirty="0" smtClean="0"/>
          </a:p>
          <a:p>
            <a:pPr marL="571500" indent="-571500">
              <a:buFontTx/>
              <a:buChar char="-"/>
            </a:pPr>
            <a:endParaRPr lang="fr-FR" sz="4000" dirty="0" smtClean="0"/>
          </a:p>
          <a:p>
            <a:pPr marL="571500" indent="-571500">
              <a:buFontTx/>
              <a:buChar char="-"/>
            </a:pPr>
            <a:r>
              <a:rPr lang="fr-FR" sz="4000" dirty="0" smtClean="0"/>
              <a:t>Fonctions </a:t>
            </a:r>
            <a:r>
              <a:rPr lang="fr-FR" sz="4000" dirty="0"/>
              <a:t>du Yin </a:t>
            </a:r>
            <a:r>
              <a:rPr lang="fr-FR" sz="4000" dirty="0" err="1"/>
              <a:t>wei</a:t>
            </a:r>
            <a:r>
              <a:rPr lang="fr-FR" sz="4000" dirty="0"/>
              <a:t> mai : </a:t>
            </a:r>
          </a:p>
          <a:p>
            <a:pPr marL="571500" indent="-571500">
              <a:buFont typeface="Arial" charset="0"/>
              <a:buChar char="•"/>
            </a:pPr>
            <a:r>
              <a:rPr lang="fr-FR" sz="4000" dirty="0"/>
              <a:t> </a:t>
            </a:r>
            <a:r>
              <a:rPr lang="fr-FR" sz="4000" dirty="0" smtClean="0"/>
              <a:t>Yin </a:t>
            </a:r>
            <a:r>
              <a:rPr lang="fr-FR" sz="4000" dirty="0" err="1"/>
              <a:t>wei</a:t>
            </a:r>
            <a:r>
              <a:rPr lang="fr-FR" sz="4000" dirty="0"/>
              <a:t> </a:t>
            </a:r>
            <a:r>
              <a:rPr lang="fr-FR" sz="4000" dirty="0">
                <a:sym typeface="Wingdings"/>
              </a:rPr>
              <a:t> </a:t>
            </a:r>
            <a:r>
              <a:rPr lang="fr-FR" sz="4000" dirty="0" smtClean="0">
                <a:sym typeface="Wingdings"/>
              </a:rPr>
              <a:t>        </a:t>
            </a:r>
            <a:r>
              <a:rPr lang="fr-FR" sz="4000" dirty="0" smtClean="0"/>
              <a:t>Yin / interne, profond</a:t>
            </a:r>
          </a:p>
          <a:p>
            <a:pPr algn="r"/>
            <a:r>
              <a:rPr lang="fr-FR" sz="4000" dirty="0" smtClean="0"/>
              <a:t>(cœur-centre</a:t>
            </a:r>
            <a:r>
              <a:rPr lang="fr-FR" sz="4000" dirty="0"/>
              <a:t>, Sang</a:t>
            </a:r>
            <a:r>
              <a:rPr lang="fr-FR" sz="4000" dirty="0" smtClean="0"/>
              <a:t>)</a:t>
            </a:r>
          </a:p>
          <a:p>
            <a:pPr marL="571500" indent="-571500">
              <a:buFont typeface="Arial" charset="0"/>
              <a:buChar char="•"/>
            </a:pPr>
            <a:r>
              <a:rPr lang="fr-FR" sz="4000" dirty="0" smtClean="0"/>
              <a:t>  Il </a:t>
            </a:r>
            <a:r>
              <a:rPr lang="fr-FR" sz="4000" dirty="0"/>
              <a:t>harmonise le Yin</a:t>
            </a:r>
            <a:r>
              <a:rPr lang="fr-FR" sz="4000" dirty="0" smtClean="0"/>
              <a:t>.</a:t>
            </a:r>
          </a:p>
          <a:p>
            <a:r>
              <a:rPr lang="fr-FR" sz="4000" dirty="0" smtClean="0"/>
              <a:t>- Symptomatologie </a:t>
            </a:r>
            <a:r>
              <a:rPr lang="fr-FR" sz="4000" dirty="0"/>
              <a:t>d’atteinte : </a:t>
            </a:r>
            <a:r>
              <a:rPr lang="fr-FR" sz="4000" dirty="0" smtClean="0"/>
              <a:t>douleurs cardiaques </a:t>
            </a:r>
            <a:r>
              <a:rPr lang="fr-FR" sz="4000" dirty="0"/>
              <a:t>(Nan </a:t>
            </a:r>
            <a:r>
              <a:rPr lang="fr-FR" sz="4000" dirty="0" err="1"/>
              <a:t>jing</a:t>
            </a:r>
            <a:r>
              <a:rPr lang="fr-FR" sz="4000" dirty="0"/>
              <a:t>)</a:t>
            </a:r>
            <a:endParaRPr lang="fr-FR" sz="4000" dirty="0" smtClean="0"/>
          </a:p>
        </p:txBody>
      </p:sp>
      <p:sp>
        <p:nvSpPr>
          <p:cNvPr id="6" name="Double flèche horizontale 5"/>
          <p:cNvSpPr/>
          <p:nvPr/>
        </p:nvSpPr>
        <p:spPr>
          <a:xfrm>
            <a:off x="5363110" y="2794571"/>
            <a:ext cx="863029" cy="359595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1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813" y="842481"/>
            <a:ext cx="8928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Textes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traditionnels </a:t>
            </a:r>
            <a:endParaRPr lang="fr-FR" sz="3200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</a:t>
            </a:r>
            <a:r>
              <a:rPr lang="fr-FR" sz="3200" dirty="0"/>
              <a:t>Chine contemporaine </a:t>
            </a:r>
            <a:endParaRPr lang="fr-FR" sz="3200" dirty="0" smtClean="0"/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Synthèse Jacques </a:t>
            </a:r>
            <a:r>
              <a:rPr lang="fr-FR" sz="3200" dirty="0" err="1" smtClean="0">
                <a:solidFill>
                  <a:schemeClr val="tx1">
                    <a:lumMod val="65000"/>
                  </a:schemeClr>
                </a:solidFill>
              </a:rPr>
              <a:t>Covin</a:t>
            </a: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et Claude Terré  </a:t>
            </a: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Soulié de </a:t>
            </a:r>
            <a:r>
              <a:rPr lang="fr-FR" sz="3200" dirty="0" err="1">
                <a:solidFill>
                  <a:schemeClr val="tx1">
                    <a:lumMod val="65000"/>
                  </a:schemeClr>
                </a:solidFill>
              </a:rPr>
              <a:t>Morant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Marc Martin </a:t>
            </a:r>
            <a:r>
              <a:rPr lang="fr-FR" sz="3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/>
            </a:r>
            <a:br>
              <a:rPr lang="fr-FR" sz="3200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endParaRPr lang="fr-FR" sz="3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2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813" y="842481"/>
            <a:ext cx="89282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Chine contemporaine :</a:t>
            </a:r>
            <a:r>
              <a:rPr lang="fr-FR" sz="3200" dirty="0"/>
              <a:t> </a:t>
            </a:r>
            <a:br>
              <a:rPr lang="fr-FR" sz="3200" dirty="0"/>
            </a:br>
            <a:endParaRPr lang="fr-FR" sz="3200" dirty="0"/>
          </a:p>
          <a:p>
            <a:pPr marL="285750" indent="-285750">
              <a:buFont typeface="Wingdings" charset="2"/>
              <a:buChar char="Ø"/>
            </a:pPr>
            <a:endParaRPr lang="fr-FR" sz="3200" dirty="0" smtClean="0"/>
          </a:p>
          <a:p>
            <a:endParaRPr lang="fr-FR" sz="4000" dirty="0" smtClean="0"/>
          </a:p>
          <a:p>
            <a:r>
              <a:rPr lang="fr-FR" sz="4000" dirty="0" smtClean="0"/>
              <a:t>Mêmes </a:t>
            </a:r>
            <a:r>
              <a:rPr lang="fr-FR" sz="4000" dirty="0"/>
              <a:t>indications </a:t>
            </a:r>
            <a:r>
              <a:rPr lang="fr-FR" sz="4000"/>
              <a:t>+ </a:t>
            </a:r>
            <a:r>
              <a:rPr lang="fr-FR" sz="4000" smtClean="0"/>
              <a:t>néphrites, cystites, </a:t>
            </a:r>
            <a:r>
              <a:rPr lang="fr-FR" sz="4000" dirty="0"/>
              <a:t>crampes, schizophrénie </a:t>
            </a:r>
          </a:p>
        </p:txBody>
      </p:sp>
    </p:spTree>
    <p:extLst>
      <p:ext uri="{BB962C8B-B14F-4D97-AF65-F5344CB8AC3E}">
        <p14:creationId xmlns:p14="http://schemas.microsoft.com/office/powerpoint/2010/main" val="91080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813" y="842481"/>
            <a:ext cx="8928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Textes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traditionnels </a:t>
            </a:r>
            <a:endParaRPr lang="fr-FR" sz="3200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Chine contemporaine </a:t>
            </a:r>
            <a:endParaRPr lang="fr-FR" sz="3200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</a:t>
            </a:r>
            <a:r>
              <a:rPr lang="fr-FR" sz="3200" dirty="0"/>
              <a:t>Synthèse Jacques </a:t>
            </a:r>
            <a:r>
              <a:rPr lang="fr-FR" sz="3200" dirty="0" err="1"/>
              <a:t>Covin</a:t>
            </a:r>
            <a:r>
              <a:rPr lang="fr-FR" sz="3200" dirty="0"/>
              <a:t> et Claude Terré </a:t>
            </a:r>
            <a:r>
              <a:rPr lang="fr-FR" sz="3200" dirty="0" smtClean="0"/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Soulié de </a:t>
            </a:r>
            <a:r>
              <a:rPr lang="fr-FR" sz="3200" dirty="0" err="1">
                <a:solidFill>
                  <a:schemeClr val="tx1">
                    <a:lumMod val="65000"/>
                  </a:schemeClr>
                </a:solidFill>
              </a:rPr>
              <a:t>Morant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Marc Martin </a:t>
            </a:r>
            <a:r>
              <a:rPr lang="fr-FR" sz="3200" dirty="0"/>
              <a:t/>
            </a:r>
            <a:br>
              <a:rPr lang="fr-FR" sz="3200" dirty="0"/>
            </a:b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1634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1438383"/>
            <a:ext cx="8915399" cy="3452014"/>
          </a:xfrm>
        </p:spPr>
        <p:txBody>
          <a:bodyPr>
            <a:normAutofit/>
          </a:bodyPr>
          <a:lstStyle/>
          <a:p>
            <a:r>
              <a:rPr lang="fr-FR" dirty="0"/>
              <a:t>1 – Localisation 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olidFill>
                  <a:schemeClr val="tx1">
                    <a:lumMod val="65000"/>
                  </a:schemeClr>
                </a:solidFill>
              </a:rPr>
              <a:t>2 – </a:t>
            </a:r>
            <a:r>
              <a:rPr lang="fr-FR" dirty="0">
                <a:solidFill>
                  <a:schemeClr val="tx1">
                    <a:lumMod val="65000"/>
                  </a:schemeClr>
                </a:solidFill>
              </a:rPr>
              <a:t>Dénomination  </a:t>
            </a:r>
            <a:r>
              <a:rPr lang="fr-FR" dirty="0" smtClean="0">
                <a:solidFill>
                  <a:schemeClr val="tx1">
                    <a:lumMod val="65000"/>
                  </a:schemeClr>
                </a:solidFill>
              </a:rPr>
              <a:t/>
            </a:r>
            <a:br>
              <a:rPr lang="fr-FR" dirty="0" smtClean="0">
                <a:solidFill>
                  <a:schemeClr val="tx1">
                    <a:lumMod val="6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</a:schemeClr>
                </a:solidFill>
              </a:rPr>
              <a:t>3 – Indications  </a:t>
            </a:r>
            <a:r>
              <a:rPr lang="fr-FR" dirty="0" smtClean="0">
                <a:solidFill>
                  <a:schemeClr val="tx1">
                    <a:lumMod val="65000"/>
                  </a:schemeClr>
                </a:solidFill>
              </a:rPr>
              <a:t/>
            </a:r>
            <a:br>
              <a:rPr lang="fr-FR" dirty="0" smtClean="0">
                <a:solidFill>
                  <a:schemeClr val="tx1">
                    <a:lumMod val="6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</a:schemeClr>
                </a:solidFill>
              </a:rPr>
              <a:t>4 – S</a:t>
            </a:r>
            <a:r>
              <a:rPr lang="fr-FR" dirty="0" smtClean="0">
                <a:solidFill>
                  <a:schemeClr val="tx1">
                    <a:lumMod val="65000"/>
                  </a:schemeClr>
                </a:solidFill>
              </a:rPr>
              <a:t>ynthèse </a:t>
            </a:r>
            <a:r>
              <a:rPr lang="fr-FR" b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endParaRPr lang="fr-FR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38535" y="5465747"/>
            <a:ext cx="8915399" cy="1126283"/>
          </a:xfrm>
        </p:spPr>
        <p:txBody>
          <a:bodyPr>
            <a:normAutofit/>
          </a:bodyPr>
          <a:lstStyle/>
          <a:p>
            <a:pPr algn="r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671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825392" y="832212"/>
            <a:ext cx="892824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/>
              <a:t> Synthèse Jacques </a:t>
            </a:r>
            <a:r>
              <a:rPr lang="fr-FR" sz="3200" dirty="0" err="1"/>
              <a:t>Covin</a:t>
            </a:r>
            <a:r>
              <a:rPr lang="fr-FR" sz="3200" dirty="0"/>
              <a:t> et Claude </a:t>
            </a:r>
            <a:r>
              <a:rPr lang="fr-FR" sz="3200" dirty="0" smtClean="0"/>
              <a:t>Terré :</a:t>
            </a:r>
            <a:r>
              <a:rPr lang="fr-FR" sz="3200" dirty="0"/>
              <a:t>  </a:t>
            </a:r>
          </a:p>
          <a:p>
            <a:endParaRPr lang="fr-FR" sz="3200" dirty="0" smtClean="0"/>
          </a:p>
          <a:p>
            <a:r>
              <a:rPr lang="fr-FR" sz="4000" dirty="0" smtClean="0"/>
              <a:t>- </a:t>
            </a:r>
            <a:r>
              <a:rPr lang="fr-FR" sz="4000" dirty="0"/>
              <a:t>Consensus fort : troubles mentaux, douleurs et crampes des mollets</a:t>
            </a:r>
          </a:p>
          <a:p>
            <a:r>
              <a:rPr lang="fr-FR" sz="4000" dirty="0" smtClean="0"/>
              <a:t>- </a:t>
            </a:r>
            <a:r>
              <a:rPr lang="fr-FR" sz="4000" dirty="0"/>
              <a:t>Consensus moyen : hernies, vomissements, épilepsie</a:t>
            </a:r>
          </a:p>
          <a:p>
            <a:r>
              <a:rPr lang="fr-FR" sz="4000" dirty="0"/>
              <a:t>- Consensus faible : protrusion de la langue, douleurs abdominales, infection urinaire, agressivité.</a:t>
            </a:r>
          </a:p>
          <a:p>
            <a:pPr marL="285750" indent="-285750">
              <a:buFont typeface="Wingdings" charset="2"/>
              <a:buChar char="Ø"/>
            </a:pP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49465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813" y="842481"/>
            <a:ext cx="8928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Textes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traditionnels </a:t>
            </a:r>
            <a:endParaRPr lang="fr-FR" sz="3200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Chine contemporaine </a:t>
            </a:r>
            <a:endParaRPr lang="fr-FR" sz="3200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Synthèse Jacques </a:t>
            </a:r>
            <a:r>
              <a:rPr lang="fr-FR" sz="3200" dirty="0" err="1">
                <a:solidFill>
                  <a:schemeClr val="tx1">
                    <a:lumMod val="65000"/>
                  </a:schemeClr>
                </a:solidFill>
              </a:rPr>
              <a:t>Covin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 et Claude Terré</a:t>
            </a:r>
            <a:r>
              <a:rPr lang="fr-FR" sz="3200" dirty="0"/>
              <a:t> </a:t>
            </a:r>
            <a:r>
              <a:rPr lang="fr-FR" sz="3200" dirty="0" smtClean="0"/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</a:t>
            </a:r>
            <a:r>
              <a:rPr lang="fr-FR" sz="3200" dirty="0"/>
              <a:t>Soulié de </a:t>
            </a:r>
            <a:r>
              <a:rPr lang="fr-FR" sz="3200" dirty="0" err="1"/>
              <a:t>Morant</a:t>
            </a:r>
            <a:r>
              <a:rPr lang="fr-FR" sz="3200" dirty="0"/>
              <a:t> </a:t>
            </a:r>
            <a:r>
              <a:rPr lang="fr-FR" sz="3200" dirty="0" smtClean="0"/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Marc Martin </a:t>
            </a:r>
            <a:br>
              <a:rPr lang="fr-FR" sz="3200" dirty="0">
                <a:solidFill>
                  <a:schemeClr val="tx1">
                    <a:lumMod val="65000"/>
                  </a:schemeClr>
                </a:solidFill>
              </a:rPr>
            </a:br>
            <a:endParaRPr lang="fr-FR" sz="32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5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620034" y="726176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804968" y="769708"/>
            <a:ext cx="892824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/>
              <a:t> </a:t>
            </a:r>
            <a:r>
              <a:rPr lang="fr-FR" sz="3200" dirty="0" smtClean="0"/>
              <a:t>Soulié </a:t>
            </a:r>
            <a:r>
              <a:rPr lang="fr-FR" sz="3200" dirty="0"/>
              <a:t>de </a:t>
            </a:r>
            <a:r>
              <a:rPr lang="fr-FR" sz="3200" dirty="0" err="1" smtClean="0"/>
              <a:t>Morant</a:t>
            </a:r>
            <a:r>
              <a:rPr lang="fr-FR" sz="3200" dirty="0" smtClean="0"/>
              <a:t> : 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/>
            </a:r>
            <a:br>
              <a:rPr lang="fr-FR" sz="3200" dirty="0">
                <a:solidFill>
                  <a:schemeClr val="tx1">
                    <a:lumMod val="65000"/>
                  </a:schemeClr>
                </a:solidFill>
              </a:rPr>
            </a:br>
            <a:endParaRPr lang="fr-FR" sz="3200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fr-FR" sz="4000" b="1" dirty="0" smtClean="0"/>
              <a:t>Grossesse         </a:t>
            </a:r>
            <a:r>
              <a:rPr lang="fr-FR" sz="4000" dirty="0" smtClean="0"/>
              <a:t>enfant </a:t>
            </a:r>
            <a:r>
              <a:rPr lang="fr-FR" sz="4000" dirty="0"/>
              <a:t>au </a:t>
            </a:r>
            <a:r>
              <a:rPr lang="fr-FR" sz="4000" dirty="0" smtClean="0"/>
              <a:t>teint </a:t>
            </a:r>
            <a:r>
              <a:rPr lang="fr-FR" sz="4000" dirty="0"/>
              <a:t>lumineux, dormant la nuit, riant le jour, ne prenant pas les </a:t>
            </a:r>
            <a:r>
              <a:rPr lang="fr-FR" sz="4000" dirty="0" smtClean="0"/>
              <a:t>maladies,</a:t>
            </a:r>
            <a:r>
              <a:rPr lang="fr-FR" sz="4000" b="1" dirty="0" smtClean="0"/>
              <a:t> </a:t>
            </a:r>
            <a:r>
              <a:rPr lang="fr-FR" sz="4000" b="1" dirty="0"/>
              <a:t>n’ayant aucune des mauvaises analyses de ses </a:t>
            </a:r>
            <a:r>
              <a:rPr lang="fr-FR" sz="4000" b="1" dirty="0" smtClean="0"/>
              <a:t>parents</a:t>
            </a:r>
            <a:r>
              <a:rPr lang="fr-FR" sz="4000" dirty="0" smtClean="0"/>
              <a:t>, </a:t>
            </a:r>
            <a:r>
              <a:rPr lang="fr-FR" sz="4000" dirty="0"/>
              <a:t>sain d’esprit, de morale et de corps.</a:t>
            </a:r>
            <a:r>
              <a:rPr lang="fr-FR" sz="4000" dirty="0" smtClean="0"/>
              <a:t> </a:t>
            </a:r>
            <a:endParaRPr lang="fr-FR" sz="40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6" name="Flèche vers la droite 5"/>
          <p:cNvSpPr/>
          <p:nvPr/>
        </p:nvSpPr>
        <p:spPr>
          <a:xfrm>
            <a:off x="5535827" y="1940010"/>
            <a:ext cx="976184" cy="38306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54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600" dirty="0"/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813" y="842481"/>
            <a:ext cx="8928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/>
            </a:r>
            <a:br>
              <a:rPr lang="fr-FR" sz="3200" dirty="0">
                <a:solidFill>
                  <a:schemeClr val="tx1">
                    <a:lumMod val="65000"/>
                  </a:schemeClr>
                </a:solidFill>
              </a:rPr>
            </a:br>
            <a:endParaRPr lang="fr-FR" sz="3200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8900"/>
            <a:ext cx="7620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7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600" dirty="0"/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813" y="842481"/>
            <a:ext cx="8928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/>
            </a:r>
            <a:br>
              <a:rPr lang="fr-FR" sz="3200" dirty="0">
                <a:solidFill>
                  <a:schemeClr val="tx1">
                    <a:lumMod val="65000"/>
                  </a:schemeClr>
                </a:solidFill>
              </a:rPr>
            </a:br>
            <a:endParaRPr lang="fr-FR" sz="3200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21" y="86497"/>
            <a:ext cx="4994788" cy="65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3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620034" y="726176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804968" y="769708"/>
            <a:ext cx="892824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/>
              <a:t> </a:t>
            </a:r>
            <a:r>
              <a:rPr lang="fr-FR" sz="3200" dirty="0" smtClean="0"/>
              <a:t>Soulié </a:t>
            </a:r>
            <a:r>
              <a:rPr lang="fr-FR" sz="3200" dirty="0"/>
              <a:t>de </a:t>
            </a:r>
            <a:r>
              <a:rPr lang="fr-FR" sz="3200" dirty="0" err="1" smtClean="0"/>
              <a:t>Morant</a:t>
            </a:r>
            <a:r>
              <a:rPr lang="fr-FR" sz="3200" dirty="0" smtClean="0"/>
              <a:t> : 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/>
            </a:r>
            <a:br>
              <a:rPr lang="fr-FR" sz="3200" dirty="0">
                <a:solidFill>
                  <a:schemeClr val="tx1">
                    <a:lumMod val="65000"/>
                  </a:schemeClr>
                </a:solidFill>
              </a:rPr>
            </a:br>
            <a:endParaRPr lang="fr-FR" sz="3200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fr-FR" sz="4000" b="1" dirty="0" smtClean="0"/>
              <a:t>Grossesse         </a:t>
            </a:r>
            <a:r>
              <a:rPr lang="fr-FR" sz="4000" dirty="0" smtClean="0"/>
              <a:t>enfant </a:t>
            </a:r>
            <a:r>
              <a:rPr lang="fr-FR" sz="4000" dirty="0"/>
              <a:t>au </a:t>
            </a:r>
            <a:r>
              <a:rPr lang="fr-FR" sz="4000" dirty="0" smtClean="0"/>
              <a:t>teint </a:t>
            </a:r>
            <a:r>
              <a:rPr lang="fr-FR" sz="4000" dirty="0"/>
              <a:t>lumineux, dormant la nuit, riant le jour, ne prenant pas les </a:t>
            </a:r>
            <a:r>
              <a:rPr lang="fr-FR" sz="4000" dirty="0" smtClean="0"/>
              <a:t>maladies,</a:t>
            </a:r>
            <a:r>
              <a:rPr lang="fr-FR" sz="4000" b="1" dirty="0" smtClean="0"/>
              <a:t> </a:t>
            </a:r>
            <a:r>
              <a:rPr lang="fr-FR" sz="4000" b="1" dirty="0"/>
              <a:t>n’ayant aucune des mauvaises analyses de ses </a:t>
            </a:r>
            <a:r>
              <a:rPr lang="fr-FR" sz="4000" b="1" dirty="0" smtClean="0"/>
              <a:t>parents</a:t>
            </a:r>
            <a:r>
              <a:rPr lang="fr-FR" sz="4000" dirty="0" smtClean="0"/>
              <a:t>, </a:t>
            </a:r>
            <a:r>
              <a:rPr lang="fr-FR" sz="4000" dirty="0"/>
              <a:t>sain d’esprit, de morale et de corps.</a:t>
            </a:r>
            <a:r>
              <a:rPr lang="fr-FR" sz="4000" dirty="0" smtClean="0"/>
              <a:t> </a:t>
            </a:r>
            <a:endParaRPr lang="fr-FR" sz="40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6" name="Flèche vers la droite 5"/>
          <p:cNvSpPr/>
          <p:nvPr/>
        </p:nvSpPr>
        <p:spPr>
          <a:xfrm>
            <a:off x="5535827" y="1940010"/>
            <a:ext cx="976184" cy="38306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68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588" y="205483"/>
            <a:ext cx="9477912" cy="631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620034" y="726176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804968" y="769708"/>
            <a:ext cx="892824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/>
              <a:t> </a:t>
            </a:r>
            <a:r>
              <a:rPr lang="fr-FR" sz="3200" dirty="0" smtClean="0"/>
              <a:t>Soulié </a:t>
            </a:r>
            <a:r>
              <a:rPr lang="fr-FR" sz="3200" dirty="0"/>
              <a:t>de </a:t>
            </a:r>
            <a:r>
              <a:rPr lang="fr-FR" sz="3200" dirty="0" err="1" smtClean="0"/>
              <a:t>Morant</a:t>
            </a:r>
            <a:r>
              <a:rPr lang="fr-FR" sz="3200" dirty="0" smtClean="0"/>
              <a:t> : 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/>
            </a:r>
            <a:br>
              <a:rPr lang="fr-FR" sz="3200" dirty="0">
                <a:solidFill>
                  <a:schemeClr val="tx1">
                    <a:lumMod val="65000"/>
                  </a:schemeClr>
                </a:solidFill>
              </a:rPr>
            </a:br>
            <a:endParaRPr lang="fr-FR" sz="3200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fr-FR" sz="4000" b="1" dirty="0" smtClean="0"/>
              <a:t>Grossesse         </a:t>
            </a:r>
            <a:r>
              <a:rPr lang="fr-FR" sz="4000" dirty="0" smtClean="0"/>
              <a:t>enfant </a:t>
            </a:r>
            <a:r>
              <a:rPr lang="fr-FR" sz="4000" dirty="0"/>
              <a:t>au </a:t>
            </a:r>
            <a:r>
              <a:rPr lang="fr-FR" sz="4000" dirty="0" smtClean="0"/>
              <a:t>teint </a:t>
            </a:r>
            <a:r>
              <a:rPr lang="fr-FR" sz="4000" dirty="0"/>
              <a:t>lumineux, dormant la nuit, riant le jour, ne prenant pas les </a:t>
            </a:r>
            <a:r>
              <a:rPr lang="fr-FR" sz="4000" dirty="0" smtClean="0"/>
              <a:t>maladies,</a:t>
            </a:r>
            <a:r>
              <a:rPr lang="fr-FR" sz="4000" b="1" dirty="0" smtClean="0"/>
              <a:t> </a:t>
            </a:r>
            <a:r>
              <a:rPr lang="fr-FR" sz="4000" b="1" dirty="0"/>
              <a:t>n’ayant aucune des mauvaises analyses de ses </a:t>
            </a:r>
            <a:r>
              <a:rPr lang="fr-FR" sz="4000" b="1" dirty="0" smtClean="0"/>
              <a:t>parents</a:t>
            </a:r>
            <a:r>
              <a:rPr lang="fr-FR" sz="4000" dirty="0" smtClean="0"/>
              <a:t>, </a:t>
            </a:r>
            <a:r>
              <a:rPr lang="fr-FR" sz="4000" dirty="0"/>
              <a:t>sain d’esprit, de morale et de corps.</a:t>
            </a:r>
            <a:r>
              <a:rPr lang="fr-FR" sz="4000" dirty="0" smtClean="0"/>
              <a:t> </a:t>
            </a:r>
            <a:endParaRPr lang="fr-FR" sz="40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6" name="Flèche vers la droite 5"/>
          <p:cNvSpPr/>
          <p:nvPr/>
        </p:nvSpPr>
        <p:spPr>
          <a:xfrm>
            <a:off x="5535827" y="1940010"/>
            <a:ext cx="976184" cy="38306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32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813" y="842481"/>
            <a:ext cx="8928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Textes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traditionnels </a:t>
            </a:r>
            <a:endParaRPr lang="fr-FR" sz="3200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Chine contemporaine </a:t>
            </a:r>
            <a:endParaRPr lang="fr-FR" sz="3200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Synthèse Jacques </a:t>
            </a:r>
            <a:r>
              <a:rPr lang="fr-FR" sz="3200" dirty="0" err="1">
                <a:solidFill>
                  <a:schemeClr val="tx1">
                    <a:lumMod val="65000"/>
                  </a:schemeClr>
                </a:solidFill>
              </a:rPr>
              <a:t>Covin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 et Claude Terré </a:t>
            </a: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Soulié de </a:t>
            </a:r>
            <a:r>
              <a:rPr lang="fr-FR" sz="3200" dirty="0" err="1">
                <a:solidFill>
                  <a:schemeClr val="tx1">
                    <a:lumMod val="65000"/>
                  </a:schemeClr>
                </a:solidFill>
              </a:rPr>
              <a:t>Morant</a:t>
            </a:r>
            <a:r>
              <a:rPr lang="fr-FR" sz="32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fr-FR" sz="32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</a:t>
            </a:r>
            <a:r>
              <a:rPr lang="fr-FR" sz="3200" dirty="0"/>
              <a:t>Marc Martin </a:t>
            </a:r>
            <a:br>
              <a:rPr lang="fr-FR" sz="3200" dirty="0"/>
            </a:b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5886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937" y="769708"/>
            <a:ext cx="89282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3200" dirty="0" smtClean="0"/>
              <a:t> Marc Martin : </a:t>
            </a: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> </a:t>
            </a:r>
            <a:endParaRPr lang="fr-FR" sz="3200" dirty="0" smtClean="0"/>
          </a:p>
          <a:p>
            <a:r>
              <a:rPr lang="fr-FR" sz="3600" dirty="0" smtClean="0"/>
              <a:t>- Insomnie </a:t>
            </a:r>
            <a:r>
              <a:rPr lang="fr-FR" sz="3600" dirty="0"/>
              <a:t>d’</a:t>
            </a:r>
            <a:r>
              <a:rPr lang="fr-FR" sz="3600" b="1" dirty="0"/>
              <a:t>endormissement</a:t>
            </a:r>
            <a:r>
              <a:rPr lang="fr-FR" sz="3600" dirty="0"/>
              <a:t>, en particulier de la </a:t>
            </a:r>
            <a:r>
              <a:rPr lang="fr-FR" sz="3600" b="1" dirty="0"/>
              <a:t>personne âgée</a:t>
            </a:r>
            <a:r>
              <a:rPr lang="fr-FR" sz="3600" dirty="0"/>
              <a:t>.</a:t>
            </a:r>
            <a:r>
              <a:rPr lang="fr-FR" sz="3600" b="1" dirty="0"/>
              <a:t> </a:t>
            </a:r>
            <a:endParaRPr lang="fr-FR" sz="3600" b="1" dirty="0" smtClean="0"/>
          </a:p>
          <a:p>
            <a:r>
              <a:rPr lang="fr-FR" sz="3600" dirty="0"/>
              <a:t>C</a:t>
            </a:r>
            <a:r>
              <a:rPr lang="fr-FR" sz="3600" dirty="0" smtClean="0"/>
              <a:t>onviction </a:t>
            </a:r>
            <a:r>
              <a:rPr lang="fr-FR" sz="3600" dirty="0"/>
              <a:t>que </a:t>
            </a:r>
            <a:r>
              <a:rPr lang="fr-FR" sz="3600" b="1" dirty="0"/>
              <a:t>l’on va se réveiller le </a:t>
            </a:r>
            <a:r>
              <a:rPr lang="fr-FR" sz="3600" b="1" dirty="0" smtClean="0"/>
              <a:t>lendemain.</a:t>
            </a:r>
          </a:p>
          <a:p>
            <a:r>
              <a:rPr lang="fr-FR" sz="3600" dirty="0" smtClean="0"/>
              <a:t> </a:t>
            </a:r>
          </a:p>
          <a:p>
            <a:r>
              <a:rPr lang="fr-FR" sz="3600" dirty="0" smtClean="0"/>
              <a:t>- Grand </a:t>
            </a:r>
            <a:r>
              <a:rPr lang="fr-FR" sz="3600" dirty="0"/>
              <a:t>Point de la peur </a:t>
            </a:r>
          </a:p>
        </p:txBody>
      </p:sp>
    </p:spTree>
    <p:extLst>
      <p:ext uri="{BB962C8B-B14F-4D97-AF65-F5344CB8AC3E}">
        <p14:creationId xmlns:p14="http://schemas.microsoft.com/office/powerpoint/2010/main" val="38127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89211" y="729467"/>
            <a:ext cx="8915399" cy="4571898"/>
          </a:xfrm>
        </p:spPr>
        <p:txBody>
          <a:bodyPr>
            <a:normAutofit/>
          </a:bodyPr>
          <a:lstStyle/>
          <a:p>
            <a:r>
              <a:rPr lang="fr-FR" dirty="0"/>
              <a:t>1 – Localisation 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4500" dirty="0" smtClean="0"/>
              <a:t>5 </a:t>
            </a:r>
            <a:r>
              <a:rPr lang="fr-FR" sz="4500" dirty="0" err="1"/>
              <a:t>cun</a:t>
            </a:r>
            <a:r>
              <a:rPr lang="fr-FR" sz="4500" dirty="0"/>
              <a:t> au-dessus de Tai Xi - R3, et 1 </a:t>
            </a:r>
            <a:r>
              <a:rPr lang="fr-FR" sz="4500" dirty="0" err="1"/>
              <a:t>cun</a:t>
            </a:r>
            <a:r>
              <a:rPr lang="fr-FR" sz="4500" dirty="0"/>
              <a:t> en arrière du bord postéro-interne du </a:t>
            </a:r>
            <a:r>
              <a:rPr lang="fr-FR" sz="4500" dirty="0" smtClean="0"/>
              <a:t>tibia </a:t>
            </a:r>
            <a:endParaRPr lang="fr-FR" sz="45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38535" y="5465747"/>
            <a:ext cx="8915399" cy="1126283"/>
          </a:xfrm>
        </p:spPr>
        <p:txBody>
          <a:bodyPr>
            <a:normAutofit/>
          </a:bodyPr>
          <a:lstStyle/>
          <a:p>
            <a:pPr algn="r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08966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3 - Indications</a:t>
            </a:r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8813" y="842481"/>
            <a:ext cx="892824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 smtClean="0"/>
          </a:p>
          <a:p>
            <a:pPr marL="285750" indent="-285750">
              <a:buFont typeface="Wingdings" charset="2"/>
              <a:buChar char="Ø"/>
            </a:pPr>
            <a:endParaRPr lang="fr-FR" sz="3200" dirty="0"/>
          </a:p>
          <a:p>
            <a:endParaRPr lang="fr-FR" sz="3200" dirty="0" smtClean="0"/>
          </a:p>
          <a:p>
            <a:pPr marL="285750" indent="-285750">
              <a:buFont typeface="Wingdings" charset="2"/>
              <a:buChar char="Ø"/>
            </a:pPr>
            <a:endParaRPr lang="fr-FR" sz="3200" dirty="0"/>
          </a:p>
          <a:p>
            <a:pPr marL="285750" indent="-285750">
              <a:buFont typeface="Wingdings" charset="2"/>
              <a:buChar char="Ø"/>
            </a:pPr>
            <a:r>
              <a:rPr lang="fr-FR" sz="4000" dirty="0" smtClean="0"/>
              <a:t> Calmer </a:t>
            </a:r>
            <a:r>
              <a:rPr lang="fr-FR" sz="4000" dirty="0"/>
              <a:t>la </a:t>
            </a:r>
            <a:r>
              <a:rPr lang="fr-FR" sz="4000" b="1" dirty="0"/>
              <a:t>peur de la mort</a:t>
            </a:r>
            <a:r>
              <a:rPr lang="fr-FR" sz="4000" dirty="0"/>
              <a:t> de personnes très âgées, en dehors de toute insomnie. </a:t>
            </a:r>
          </a:p>
        </p:txBody>
      </p:sp>
    </p:spTree>
    <p:extLst>
      <p:ext uri="{BB962C8B-B14F-4D97-AF65-F5344CB8AC3E}">
        <p14:creationId xmlns:p14="http://schemas.microsoft.com/office/powerpoint/2010/main" val="79324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1438383"/>
            <a:ext cx="8915399" cy="3452014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</a:schemeClr>
                </a:solidFill>
              </a:rPr>
              <a:t>1 – Localisation  </a:t>
            </a:r>
            <a:br>
              <a:rPr lang="fr-FR" dirty="0" smtClean="0">
                <a:solidFill>
                  <a:schemeClr val="tx1">
                    <a:lumMod val="65000"/>
                  </a:schemeClr>
                </a:solidFill>
              </a:rPr>
            </a:br>
            <a:r>
              <a:rPr lang="fr-FR" dirty="0" smtClean="0">
                <a:solidFill>
                  <a:schemeClr val="tx1">
                    <a:lumMod val="65000"/>
                  </a:schemeClr>
                </a:solidFill>
              </a:rPr>
              <a:t>2 – Dénomination  </a:t>
            </a:r>
            <a:br>
              <a:rPr lang="fr-FR" dirty="0" smtClean="0">
                <a:solidFill>
                  <a:schemeClr val="tx1">
                    <a:lumMod val="65000"/>
                  </a:schemeClr>
                </a:solidFill>
              </a:rPr>
            </a:br>
            <a:r>
              <a:rPr lang="fr-FR" dirty="0" smtClean="0">
                <a:solidFill>
                  <a:schemeClr val="tx1">
                    <a:lumMod val="65000"/>
                  </a:schemeClr>
                </a:solidFill>
              </a:rPr>
              <a:t>3 – Indications</a:t>
            </a:r>
            <a:r>
              <a:rPr lang="fr-FR" dirty="0"/>
              <a:t> 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>4 </a:t>
            </a:r>
            <a:r>
              <a:rPr lang="fr-FR" dirty="0" smtClean="0"/>
              <a:t>– </a:t>
            </a:r>
            <a:r>
              <a:rPr lang="fr-FR" dirty="0"/>
              <a:t>S</a:t>
            </a:r>
            <a:r>
              <a:rPr lang="fr-FR" dirty="0" smtClean="0"/>
              <a:t>ynthèse </a:t>
            </a:r>
            <a:r>
              <a:rPr lang="fr-FR" b="1" dirty="0" smtClean="0"/>
              <a:t>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38535" y="5465747"/>
            <a:ext cx="8915399" cy="1126283"/>
          </a:xfrm>
        </p:spPr>
        <p:txBody>
          <a:bodyPr>
            <a:normAutofit/>
          </a:bodyPr>
          <a:lstStyle/>
          <a:p>
            <a:pPr algn="r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6305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787" y="184933"/>
            <a:ext cx="300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 smtClean="0"/>
              <a:t>4 - Synthèse</a:t>
            </a:r>
            <a:endParaRPr lang="fr-FR" sz="2600" dirty="0"/>
          </a:p>
          <a:p>
            <a:endParaRPr lang="fr-FR" sz="2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085654" y="532375"/>
            <a:ext cx="991456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b="1" u="sng" dirty="0" smtClean="0"/>
              <a:t>ZHU BIN </a:t>
            </a:r>
            <a:r>
              <a:rPr lang="mr-IN" sz="4000" b="1" u="sng" dirty="0" smtClean="0"/>
              <a:t>–</a:t>
            </a:r>
            <a:r>
              <a:rPr lang="fr-FR" sz="4000" b="1" u="sng" dirty="0"/>
              <a:t> </a:t>
            </a:r>
            <a:r>
              <a:rPr lang="fr-FR" sz="4000" b="1" u="sng" dirty="0" smtClean="0"/>
              <a:t>Un pont </a:t>
            </a:r>
            <a:r>
              <a:rPr lang="fr-FR" sz="4000" b="1" u="sng" dirty="0"/>
              <a:t>entre 2 </a:t>
            </a:r>
            <a:r>
              <a:rPr lang="fr-FR" sz="4000" b="1" u="sng" dirty="0" smtClean="0"/>
              <a:t>mondes</a:t>
            </a:r>
            <a:r>
              <a:rPr lang="fr-FR" sz="4000" b="1" dirty="0" smtClean="0"/>
              <a:t> :</a:t>
            </a:r>
            <a:r>
              <a:rPr lang="fr-FR" sz="4000" b="1" dirty="0"/>
              <a:t> </a:t>
            </a:r>
            <a:endParaRPr lang="fr-FR" sz="4000" b="1" dirty="0" smtClean="0"/>
          </a:p>
          <a:p>
            <a:pPr marL="571500" lvl="0" indent="-571500">
              <a:buFont typeface="Wingdings" charset="2"/>
              <a:buChar char="Ø"/>
            </a:pPr>
            <a:r>
              <a:rPr lang="fr-FR" sz="4000" dirty="0"/>
              <a:t>Entre l’homme et le ciel </a:t>
            </a:r>
          </a:p>
          <a:p>
            <a:pPr marL="571500" lvl="0" indent="-571500">
              <a:buFont typeface="Wingdings" charset="2"/>
              <a:buChar char="Ø"/>
            </a:pPr>
            <a:r>
              <a:rPr lang="fr-FR" sz="4000" dirty="0"/>
              <a:t>Entre l’homme et son interne</a:t>
            </a:r>
          </a:p>
          <a:p>
            <a:pPr marL="571500" lvl="0" indent="-571500">
              <a:buFont typeface="Wingdings" charset="2"/>
              <a:buChar char="Ø"/>
            </a:pPr>
            <a:r>
              <a:rPr lang="fr-FR" sz="4000" dirty="0"/>
              <a:t>Entre les 2 parties d’une personnalité </a:t>
            </a:r>
            <a:endParaRPr lang="fr-FR" sz="4000" dirty="0" smtClean="0"/>
          </a:p>
          <a:p>
            <a:pPr marL="571500" lvl="0" indent="-571500">
              <a:buFont typeface="Wingdings" charset="2"/>
              <a:buChar char="Ø"/>
            </a:pPr>
            <a:r>
              <a:rPr lang="fr-FR" sz="4000" dirty="0" smtClean="0"/>
              <a:t>Entre </a:t>
            </a:r>
            <a:r>
              <a:rPr lang="fr-FR" sz="4000" dirty="0"/>
              <a:t>l’homme et la femme </a:t>
            </a:r>
            <a:endParaRPr lang="fr-FR" sz="4000" dirty="0" smtClean="0"/>
          </a:p>
          <a:p>
            <a:pPr marL="571500" lvl="0" indent="-571500">
              <a:buFont typeface="Wingdings" charset="2"/>
              <a:buChar char="Ø"/>
            </a:pPr>
            <a:r>
              <a:rPr lang="fr-FR" sz="4000" dirty="0"/>
              <a:t>Entre la mère et son enfant </a:t>
            </a:r>
          </a:p>
          <a:p>
            <a:pPr marL="571500" lvl="0" indent="-571500">
              <a:buFont typeface="Wingdings" charset="2"/>
              <a:buChar char="Ø"/>
            </a:pPr>
            <a:r>
              <a:rPr lang="fr-FR" sz="4000" dirty="0"/>
              <a:t>Entre la veille et le </a:t>
            </a:r>
            <a:r>
              <a:rPr lang="fr-FR" sz="4000" dirty="0" smtClean="0"/>
              <a:t>sommeil</a:t>
            </a:r>
            <a:endParaRPr lang="fr-FR" sz="4000" dirty="0"/>
          </a:p>
          <a:p>
            <a:pPr marL="571500" indent="-571500">
              <a:buFont typeface="Wingdings" charset="2"/>
              <a:buChar char="Ø"/>
            </a:pPr>
            <a:r>
              <a:rPr lang="fr-FR" sz="4000" dirty="0"/>
              <a:t>Entre l’avant vie et </a:t>
            </a:r>
            <a:r>
              <a:rPr lang="fr-FR" sz="4000" dirty="0" smtClean="0"/>
              <a:t>l’incarnation</a:t>
            </a:r>
            <a:endParaRPr lang="fr-FR" sz="4000" dirty="0"/>
          </a:p>
          <a:p>
            <a:pPr marL="571500" indent="-571500">
              <a:buFont typeface="Wingdings" charset="2"/>
              <a:buChar char="Ø"/>
            </a:pPr>
            <a:r>
              <a:rPr lang="fr-FR" sz="4000" dirty="0" smtClean="0"/>
              <a:t>Entre </a:t>
            </a:r>
            <a:r>
              <a:rPr lang="fr-FR" sz="4000" dirty="0"/>
              <a:t>la vie et la mort </a:t>
            </a:r>
          </a:p>
        </p:txBody>
      </p:sp>
    </p:spTree>
    <p:extLst>
      <p:ext uri="{BB962C8B-B14F-4D97-AF65-F5344CB8AC3E}">
        <p14:creationId xmlns:p14="http://schemas.microsoft.com/office/powerpoint/2010/main" val="57757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61286" y="704335"/>
            <a:ext cx="9243325" cy="4893276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000" dirty="0" smtClean="0"/>
              <a:t> </a:t>
            </a:r>
            <a:br>
              <a:rPr lang="fr-FR" sz="6000" dirty="0" smtClean="0"/>
            </a:br>
            <a:r>
              <a:rPr lang="en-US" sz="30000" dirty="0"/>
              <a:t>築賓</a:t>
            </a:r>
            <a:r>
              <a:rPr lang="fr-FR" sz="30000" dirty="0"/>
              <a:t> </a:t>
            </a:r>
            <a:r>
              <a:rPr lang="fr-FR" b="1" dirty="0" smtClean="0"/>
              <a:t>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38535" y="5465747"/>
            <a:ext cx="8915399" cy="1126283"/>
          </a:xfrm>
        </p:spPr>
        <p:txBody>
          <a:bodyPr>
            <a:normAutofit/>
          </a:bodyPr>
          <a:lstStyle/>
          <a:p>
            <a:pPr algn="r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1126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3102796"/>
            <a:ext cx="8911687" cy="2445249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782" y="1078786"/>
            <a:ext cx="7099444" cy="4709774"/>
          </a:xfrm>
        </p:spPr>
      </p:pic>
      <p:cxnSp>
        <p:nvCxnSpPr>
          <p:cNvPr id="14" name="Connecteur droit avec flèche 13"/>
          <p:cNvCxnSpPr/>
          <p:nvPr/>
        </p:nvCxnSpPr>
        <p:spPr>
          <a:xfrm flipV="1">
            <a:off x="4345969" y="3195263"/>
            <a:ext cx="2887038" cy="238414"/>
          </a:xfrm>
          <a:prstGeom prst="straightConnector1">
            <a:avLst/>
          </a:prstGeom>
          <a:ln w="28575">
            <a:solidFill>
              <a:schemeClr val="accent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4345969" y="2712378"/>
            <a:ext cx="0" cy="721296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4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1438383"/>
            <a:ext cx="8915399" cy="3452014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</a:schemeClr>
                </a:solidFill>
              </a:rPr>
              <a:t>1 – Localisation</a:t>
            </a:r>
            <a:r>
              <a:rPr lang="fr-FR" dirty="0"/>
              <a:t> 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2 – </a:t>
            </a:r>
            <a:r>
              <a:rPr lang="fr-FR" dirty="0"/>
              <a:t>Dénomination 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>
                <a:solidFill>
                  <a:schemeClr val="tx1">
                    <a:lumMod val="65000"/>
                  </a:schemeClr>
                </a:solidFill>
              </a:rPr>
              <a:t>3 – Indications  </a:t>
            </a:r>
            <a:r>
              <a:rPr lang="fr-FR" dirty="0" smtClean="0">
                <a:solidFill>
                  <a:schemeClr val="tx1">
                    <a:lumMod val="65000"/>
                  </a:schemeClr>
                </a:solidFill>
              </a:rPr>
              <a:t/>
            </a:r>
            <a:br>
              <a:rPr lang="fr-FR" dirty="0" smtClean="0">
                <a:solidFill>
                  <a:schemeClr val="tx1">
                    <a:lumMod val="6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</a:schemeClr>
                </a:solidFill>
              </a:rPr>
              <a:t>4 – S</a:t>
            </a:r>
            <a:r>
              <a:rPr lang="fr-FR" dirty="0" smtClean="0">
                <a:solidFill>
                  <a:schemeClr val="tx1">
                    <a:lumMod val="65000"/>
                  </a:schemeClr>
                </a:solidFill>
              </a:rPr>
              <a:t>ynthèse </a:t>
            </a:r>
            <a:r>
              <a:rPr lang="fr-FR" b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endParaRPr lang="fr-FR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38535" y="5465747"/>
            <a:ext cx="8915399" cy="1126283"/>
          </a:xfrm>
        </p:spPr>
        <p:txBody>
          <a:bodyPr>
            <a:normAutofit/>
          </a:bodyPr>
          <a:lstStyle/>
          <a:p>
            <a:pPr algn="r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5770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4400" dirty="0" smtClean="0"/>
              <a:t>- Partie </a:t>
            </a:r>
            <a:r>
              <a:rPr lang="fr-FR" sz="4400" dirty="0"/>
              <a:t>frappée du mollet lors du châtiment (</a:t>
            </a:r>
            <a:r>
              <a:rPr lang="fr-FR" sz="4400" dirty="0" err="1" smtClean="0"/>
              <a:t>Despeux</a:t>
            </a:r>
            <a:r>
              <a:rPr lang="fr-FR" sz="4400" dirty="0" smtClean="0"/>
              <a:t>)</a:t>
            </a:r>
            <a:br>
              <a:rPr lang="fr-FR" sz="4400" dirty="0" smtClean="0"/>
            </a:br>
            <a:r>
              <a:rPr lang="fr-FR" sz="4400" dirty="0" smtClean="0"/>
              <a:t>- Maison </a:t>
            </a:r>
            <a:r>
              <a:rPr lang="fr-FR" sz="4400" dirty="0"/>
              <a:t>des invités (</a:t>
            </a:r>
            <a:r>
              <a:rPr lang="fr-FR" sz="4400" dirty="0" err="1"/>
              <a:t>Deadman</a:t>
            </a:r>
            <a:r>
              <a:rPr lang="fr-FR" sz="4400" dirty="0"/>
              <a:t>)</a:t>
            </a:r>
            <a:br>
              <a:rPr lang="fr-FR" sz="4400" dirty="0"/>
            </a:br>
            <a:r>
              <a:rPr lang="fr-FR" sz="4400" dirty="0" smtClean="0"/>
              <a:t>- Construit </a:t>
            </a:r>
            <a:r>
              <a:rPr lang="fr-FR" sz="4400" dirty="0"/>
              <a:t>pour l’hôte (Laurent</a:t>
            </a:r>
            <a:r>
              <a:rPr lang="fr-FR" sz="4400" dirty="0" smtClean="0"/>
              <a:t>) </a:t>
            </a: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flipH="1">
            <a:off x="421240" y="184935"/>
            <a:ext cx="46095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/>
              <a:t>2 - Dénomination</a:t>
            </a:r>
          </a:p>
        </p:txBody>
      </p:sp>
    </p:spTree>
    <p:extLst>
      <p:ext uri="{BB962C8B-B14F-4D97-AF65-F5344CB8AC3E}">
        <p14:creationId xmlns:p14="http://schemas.microsoft.com/office/powerpoint/2010/main" val="41267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9534294" cy="488022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> </a:t>
            </a:r>
            <a:r>
              <a:rPr lang="fr-FR" sz="4200" dirty="0" smtClean="0"/>
              <a:t/>
            </a:r>
            <a:br>
              <a:rPr lang="fr-FR" sz="4200" dirty="0" smtClean="0"/>
            </a:br>
            <a:r>
              <a:rPr lang="fr-FR" sz="4400" dirty="0"/>
              <a:t/>
            </a:r>
            <a:br>
              <a:rPr lang="fr-FR" sz="4400" dirty="0"/>
            </a:br>
            <a:r>
              <a:rPr lang="fr-FR" sz="4200" dirty="0" smtClean="0"/>
              <a:t/>
            </a:r>
            <a:br>
              <a:rPr lang="fr-FR" sz="4200" dirty="0" smtClean="0"/>
            </a:br>
            <a:r>
              <a:rPr lang="fr-FR" sz="4200" dirty="0" smtClean="0"/>
              <a:t>- </a:t>
            </a:r>
            <a:r>
              <a:rPr lang="fr-FR" sz="4900" dirty="0" smtClean="0"/>
              <a:t>Point </a:t>
            </a:r>
            <a:r>
              <a:rPr lang="fr-FR" sz="4900" dirty="0"/>
              <a:t>Xi de </a:t>
            </a:r>
            <a:r>
              <a:rPr lang="fr-FR" sz="4900" dirty="0" smtClean="0"/>
              <a:t>désobstruction</a:t>
            </a:r>
            <a:br>
              <a:rPr lang="fr-FR" sz="4900" dirty="0" smtClean="0"/>
            </a:br>
            <a:r>
              <a:rPr lang="fr-FR" sz="4900" dirty="0" smtClean="0"/>
              <a:t>du </a:t>
            </a:r>
            <a:r>
              <a:rPr lang="fr-FR" sz="4900" dirty="0"/>
              <a:t>Yin </a:t>
            </a:r>
            <a:r>
              <a:rPr lang="fr-FR" sz="4900" dirty="0" err="1"/>
              <a:t>wei</a:t>
            </a:r>
            <a:r>
              <a:rPr lang="fr-FR" sz="4900" dirty="0"/>
              <a:t> </a:t>
            </a:r>
            <a:r>
              <a:rPr lang="fr-FR" sz="4900" dirty="0" smtClean="0"/>
              <a:t>mai</a:t>
            </a:r>
            <a:br>
              <a:rPr lang="fr-FR" sz="4900" dirty="0" smtClean="0"/>
            </a:br>
            <a:r>
              <a:rPr lang="fr-FR" sz="4900" dirty="0" smtClean="0"/>
              <a:t>- 1</a:t>
            </a:r>
            <a:r>
              <a:rPr lang="fr-FR" sz="4900" baseline="30000" dirty="0" smtClean="0"/>
              <a:t>er</a:t>
            </a:r>
            <a:r>
              <a:rPr lang="fr-FR" sz="4900" dirty="0" smtClean="0"/>
              <a:t> Point </a:t>
            </a:r>
            <a:r>
              <a:rPr lang="fr-FR" sz="4900" dirty="0"/>
              <a:t>de ce </a:t>
            </a:r>
            <a:r>
              <a:rPr lang="fr-FR" sz="4900" spc="-150" dirty="0" smtClean="0"/>
              <a:t>Méridien Extraordinaire</a:t>
            </a:r>
            <a:r>
              <a:rPr lang="fr-FR" sz="4900" dirty="0" smtClean="0"/>
              <a:t> </a:t>
            </a:r>
            <a:endParaRPr lang="fr-FR" sz="49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31514" y="184934"/>
            <a:ext cx="36370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2 - Dénomination</a:t>
            </a:r>
          </a:p>
        </p:txBody>
      </p:sp>
    </p:spTree>
    <p:extLst>
      <p:ext uri="{BB962C8B-B14F-4D97-AF65-F5344CB8AC3E}">
        <p14:creationId xmlns:p14="http://schemas.microsoft.com/office/powerpoint/2010/main" val="35311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78937" y="832212"/>
            <a:ext cx="8915399" cy="488022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fr-FR" dirty="0" smtClean="0"/>
              <a:t/>
            </a:r>
            <a:br>
              <a:rPr lang="fr-FR" dirty="0" smtClean="0"/>
            </a:br>
            <a:r>
              <a:rPr lang="fr-FR" sz="4200" dirty="0"/>
              <a:t> </a:t>
            </a:r>
            <a:r>
              <a:rPr lang="fr-FR" sz="4200" dirty="0" smtClean="0"/>
              <a:t/>
            </a:r>
            <a:br>
              <a:rPr lang="fr-FR" sz="4200" dirty="0" smtClean="0"/>
            </a:br>
            <a:r>
              <a:rPr lang="fr-FR" sz="4400" b="1" dirty="0"/>
              <a:t> </a:t>
            </a:r>
            <a:r>
              <a:rPr lang="fr-FR" sz="4900" b="1" dirty="0">
                <a:solidFill>
                  <a:schemeClr val="tx1"/>
                </a:solidFill>
              </a:rPr>
              <a:t>ZHU BIN </a:t>
            </a:r>
            <a:r>
              <a:rPr lang="fr-FR" sz="4900" dirty="0" smtClean="0">
                <a:solidFill>
                  <a:schemeClr val="tx1"/>
                </a:solidFill>
              </a:rPr>
              <a:t> </a:t>
            </a:r>
            <a:r>
              <a:rPr lang="fr-FR" sz="4900" dirty="0">
                <a:solidFill>
                  <a:schemeClr val="tx1"/>
                </a:solidFill>
              </a:rPr>
              <a:t/>
            </a:r>
            <a:br>
              <a:rPr lang="fr-FR" sz="4900" dirty="0">
                <a:solidFill>
                  <a:schemeClr val="tx1"/>
                </a:solidFill>
              </a:rPr>
            </a:br>
            <a:r>
              <a:rPr lang="en-US" sz="4900" dirty="0">
                <a:solidFill>
                  <a:schemeClr val="tx1"/>
                </a:solidFill>
              </a:rPr>
              <a:t>築賓</a:t>
            </a:r>
            <a:r>
              <a:rPr lang="fr-FR" sz="4900" dirty="0">
                <a:solidFill>
                  <a:schemeClr val="tx1"/>
                </a:solidFill>
              </a:rPr>
              <a:t> </a:t>
            </a:r>
            <a:r>
              <a:rPr lang="fr-FR" sz="4200" dirty="0" smtClean="0"/>
              <a:t/>
            </a:r>
            <a:br>
              <a:rPr lang="fr-FR" sz="4200" dirty="0" smtClean="0"/>
            </a:br>
            <a:r>
              <a:rPr lang="fr-FR" sz="4900" dirty="0" smtClean="0"/>
              <a:t/>
            </a:r>
            <a:br>
              <a:rPr lang="fr-FR" sz="4900" dirty="0" smtClean="0"/>
            </a:br>
            <a:r>
              <a:rPr lang="fr-FR" sz="4900" dirty="0" smtClean="0"/>
              <a:t> </a:t>
            </a: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 smtClean="0"/>
              <a:t> </a:t>
            </a:r>
            <a:endParaRPr lang="fr-FR" sz="4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1240" y="184936"/>
            <a:ext cx="3667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2 - Dénomination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22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lute">
  <a:themeElements>
    <a:clrScheme name="Volute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Volut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olute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2908</TotalTime>
  <Words>230</Words>
  <Application>Microsoft Macintosh PowerPoint</Application>
  <PresentationFormat>Grand écran</PresentationFormat>
  <Paragraphs>144</Paragraphs>
  <Slides>43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Century Gothic</vt:lpstr>
      <vt:lpstr>Mangal</vt:lpstr>
      <vt:lpstr>Wingdings</vt:lpstr>
      <vt:lpstr>Wingdings 3</vt:lpstr>
      <vt:lpstr>Volute</vt:lpstr>
      <vt:lpstr>ZHU BIN - RE9  築賓  Un pont entre 2 mondes ? </vt:lpstr>
      <vt:lpstr>1 – Localisation   2 – Dénomination   3 – Indications   4 – Synthèse  </vt:lpstr>
      <vt:lpstr>1 – Localisation   2 – Dénomination   3 – Indications   4 – Synthèse  </vt:lpstr>
      <vt:lpstr>1 – Localisation    5 cun au-dessus de Tai Xi - R3, et 1 cun en arrière du bord postéro-interne du tibia </vt:lpstr>
      <vt:lpstr>Présentation PowerPoint</vt:lpstr>
      <vt:lpstr>1 – Localisation   2 – Dénomination   3 – Indications   4 – Synthèse  </vt:lpstr>
      <vt:lpstr>- Partie frappée du mollet lors du châtiment (Despeux) - Maison des invités (Deadman) - Construit pour l’hôte (Laurent) </vt:lpstr>
      <vt:lpstr>     - Point Xi de désobstruction du Yin wei mai - 1er Point de ce Méridien Extraordinaire </vt:lpstr>
      <vt:lpstr>    ZHU BIN   築賓      </vt:lpstr>
      <vt:lpstr>    ZHU BIN   築賓  Zhú  築 (Ricci 1147) : Tasser, pilonner, construire, bâtir  </vt:lpstr>
      <vt:lpstr>    ZHU BIN   築賓   Bin 賓 (Ricci 4068) : Hôte, visiteur ; recevoir et traiter un hôte ; accueillir un visiteur respectueusement, traiter selon les rites ;  se soumettre à  </vt:lpstr>
      <vt:lpstr> Nom secondaire : Zhu Bin  Zhú 築  (Ricci 1147)    </vt:lpstr>
      <vt:lpstr>   Bïn 濱  (Ricci 4063) : Bord de l’eau, rive, rivage, berge ; border ; près de ; frontière ; approcher de ;  être sur le point de  </vt:lpstr>
      <vt:lpstr>Présentation PowerPoint</vt:lpstr>
      <vt:lpstr>Présentation PowerPoint</vt:lpstr>
      <vt:lpstr>Présentation PowerPoint</vt:lpstr>
      <vt:lpstr>Présentation PowerPoint</vt:lpstr>
      <vt:lpstr>   Bïn 濱  (Ricci 4063) : Bord de l’eau, rive, rivage, berge ; border ; près de ; frontière ; approcher de ;  être sur le point de  </vt:lpstr>
      <vt:lpstr>1 – Localisation   2 – Dénomination   3 – Indications   4 – Synthèse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 – Localisation   2 – Dénomination   3 – Indications   4 – Synthèse  </vt:lpstr>
      <vt:lpstr>Présentation PowerPoint</vt:lpstr>
      <vt:lpstr>  築賓  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ZHU BIN - RE9  築賓  Un pont entre 2 mondes ? </dc:title>
  <dc:creator>Alain DESTRIBATS</dc:creator>
  <cp:lastModifiedBy>Alain DESTRIBATS</cp:lastModifiedBy>
  <cp:revision>51</cp:revision>
  <dcterms:created xsi:type="dcterms:W3CDTF">2018-05-03T19:58:45Z</dcterms:created>
  <dcterms:modified xsi:type="dcterms:W3CDTF">2018-06-07T12:51:28Z</dcterms:modified>
</cp:coreProperties>
</file>